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11"/>
  </p:notesMasterIdLst>
  <p:sldIdLst>
    <p:sldId id="256" r:id="rId2"/>
    <p:sldId id="302" r:id="rId3"/>
    <p:sldId id="313" r:id="rId4"/>
    <p:sldId id="300" r:id="rId5"/>
    <p:sldId id="311" r:id="rId6"/>
    <p:sldId id="299" r:id="rId7"/>
    <p:sldId id="303" r:id="rId8"/>
    <p:sldId id="314" r:id="rId9"/>
    <p:sldId id="310"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238" autoAdjust="0"/>
  </p:normalViewPr>
  <p:slideViewPr>
    <p:cSldViewPr>
      <p:cViewPr varScale="1">
        <p:scale>
          <a:sx n="68" d="100"/>
          <a:sy n="68" d="100"/>
        </p:scale>
        <p:origin x="1446" y="5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media/image1.png>
</file>

<file path=ppt/media/image2.png>
</file>

<file path=ppt/media/image3.png>
</file>

<file path=ppt/media/image4.png>
</file>

<file path=ppt/media/image5.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854C1CE-8CA8-4550-B00D-CE8577FE8AF4}" type="datetimeFigureOut">
              <a:rPr lang="en-IN" smtClean="0"/>
              <a:pPr/>
              <a:t>24-08-2018</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8A06867-0821-4C79-8ECA-B56D0C53F7B1}" type="slidenum">
              <a:rPr lang="en-IN" smtClean="0"/>
              <a:pPr/>
              <a:t>‹#›</a:t>
            </a:fld>
            <a:endParaRPr lang="en-IN"/>
          </a:p>
        </p:txBody>
      </p:sp>
    </p:spTree>
    <p:extLst>
      <p:ext uri="{BB962C8B-B14F-4D97-AF65-F5344CB8AC3E}">
        <p14:creationId xmlns:p14="http://schemas.microsoft.com/office/powerpoint/2010/main" val="699563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82879" y="182879"/>
            <a:ext cx="8778240" cy="6492240"/>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32485" y="882376"/>
            <a:ext cx="7475220" cy="2926080"/>
          </a:xfrm>
        </p:spPr>
        <p:txBody>
          <a:bodyPr anchor="b">
            <a:normAutofit/>
          </a:bodyPr>
          <a:lstStyle>
            <a:lvl1pPr algn="ctr">
              <a:lnSpc>
                <a:spcPct val="85000"/>
              </a:lnSpc>
              <a:defRPr sz="60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282148" y="3869635"/>
            <a:ext cx="6575895" cy="1388165"/>
          </a:xfrm>
        </p:spPr>
        <p:txBody>
          <a:bodyPr>
            <a:normAutofit/>
          </a:bodyPr>
          <a:lstStyle>
            <a:lvl1pPr marL="0" indent="0" algn="ctr">
              <a:spcBef>
                <a:spcPts val="1000"/>
              </a:spcBef>
              <a:buNone/>
              <a:defRPr sz="1800">
                <a:solidFill>
                  <a:srgbClr val="FFFFFF"/>
                </a:solidFill>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888F9D2F-8883-4545-B1CC-5B9B6DE01F1A}" type="datetimeFigureOut">
              <a:rPr lang="en-IN" smtClean="0"/>
              <a:pPr/>
              <a:t>24-08-2018</a:t>
            </a:fld>
            <a:endParaRPr lang="en-IN"/>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IN"/>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B5682682-75AD-443D-9F40-DED0F8B55357}" type="slidenum">
              <a:rPr lang="en-IN" smtClean="0"/>
              <a:pPr/>
              <a:t>‹#›</a:t>
            </a:fld>
            <a:endParaRPr lang="en-IN"/>
          </a:p>
        </p:txBody>
      </p:sp>
      <p:cxnSp>
        <p:nvCxnSpPr>
          <p:cNvPr id="8" name="Straight Connector 7"/>
          <p:cNvCxnSpPr/>
          <p:nvPr/>
        </p:nvCxnSpPr>
        <p:spPr>
          <a:xfrm>
            <a:off x="1483995" y="3733800"/>
            <a:ext cx="61722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12320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8F9D2F-8883-4545-B1CC-5B9B6DE01F1A}" type="datetimeFigureOut">
              <a:rPr lang="en-IN" smtClean="0"/>
              <a:pPr/>
              <a:t>24-08-2018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682682-75AD-443D-9F40-DED0F8B55357}" type="slidenum">
              <a:rPr lang="en-IN" smtClean="0"/>
              <a:pPr/>
              <a:t>‹#›</a:t>
            </a:fld>
            <a:endParaRPr lang="en-IN"/>
          </a:p>
        </p:txBody>
      </p:sp>
    </p:spTree>
    <p:extLst>
      <p:ext uri="{BB962C8B-B14F-4D97-AF65-F5344CB8AC3E}">
        <p14:creationId xmlns:p14="http://schemas.microsoft.com/office/powerpoint/2010/main" val="683216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762000"/>
            <a:ext cx="1743075"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7250" y="762000"/>
            <a:ext cx="5572125"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8F9D2F-8883-4545-B1CC-5B9B6DE01F1A}" type="datetimeFigureOut">
              <a:rPr lang="en-IN" smtClean="0"/>
              <a:pPr/>
              <a:t>24-08-2018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682682-75AD-443D-9F40-DED0F8B55357}" type="slidenum">
              <a:rPr lang="en-IN" smtClean="0"/>
              <a:pPr/>
              <a:t>‹#›</a:t>
            </a:fld>
            <a:endParaRPr lang="en-IN"/>
          </a:p>
        </p:txBody>
      </p:sp>
    </p:spTree>
    <p:extLst>
      <p:ext uri="{BB962C8B-B14F-4D97-AF65-F5344CB8AC3E}">
        <p14:creationId xmlns:p14="http://schemas.microsoft.com/office/powerpoint/2010/main" val="813643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1000"/>
              </a:spcBef>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8F9D2F-8883-4545-B1CC-5B9B6DE01F1A}" type="datetimeFigureOut">
              <a:rPr lang="en-IN" smtClean="0"/>
              <a:pPr/>
              <a:t>24-08-2018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682682-75AD-443D-9F40-DED0F8B55357}" type="slidenum">
              <a:rPr lang="en-IN" smtClean="0"/>
              <a:pPr/>
              <a:t>‹#›</a:t>
            </a:fld>
            <a:endParaRPr lang="en-IN"/>
          </a:p>
        </p:txBody>
      </p:sp>
    </p:spTree>
    <p:extLst>
      <p:ext uri="{BB962C8B-B14F-4D97-AF65-F5344CB8AC3E}">
        <p14:creationId xmlns:p14="http://schemas.microsoft.com/office/powerpoint/2010/main" val="2265393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29818" y="1173575"/>
            <a:ext cx="7475220" cy="2926080"/>
          </a:xfrm>
        </p:spPr>
        <p:txBody>
          <a:bodyPr anchor="b">
            <a:noAutofit/>
          </a:bodyPr>
          <a:lstStyle>
            <a:lvl1pPr algn="ctr">
              <a:lnSpc>
                <a:spcPct val="85000"/>
              </a:lnSpc>
              <a:defRPr sz="60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282446" y="4154520"/>
            <a:ext cx="6576822" cy="1363806"/>
          </a:xfrm>
        </p:spPr>
        <p:txBody>
          <a:bodyPr anchor="t">
            <a:normAutofit/>
          </a:bodyPr>
          <a:lstStyle>
            <a:lvl1pPr marL="0" indent="0" algn="ctr">
              <a:buNone/>
              <a:defRPr sz="1800">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88F9D2F-8883-4545-B1CC-5B9B6DE01F1A}" type="datetimeFigureOut">
              <a:rPr lang="en-IN" smtClean="0"/>
              <a:pPr/>
              <a:t>24-08-2018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5682682-75AD-443D-9F40-DED0F8B55357}" type="slidenum">
              <a:rPr lang="en-IN" smtClean="0"/>
              <a:pPr/>
              <a:t>‹#›</a:t>
            </a:fld>
            <a:endParaRPr lang="en-IN"/>
          </a:p>
        </p:txBody>
      </p:sp>
      <p:cxnSp>
        <p:nvCxnSpPr>
          <p:cNvPr id="7" name="Straight Connector 6"/>
          <p:cNvCxnSpPr/>
          <p:nvPr/>
        </p:nvCxnSpPr>
        <p:spPr>
          <a:xfrm>
            <a:off x="1485900" y="4020408"/>
            <a:ext cx="61722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20856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7250" y="2057399"/>
            <a:ext cx="3566160" cy="40233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00709" y="2057400"/>
            <a:ext cx="3566160" cy="40233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88F9D2F-8883-4545-B1CC-5B9B6DE01F1A}" type="datetimeFigureOut">
              <a:rPr lang="en-IN" smtClean="0"/>
              <a:pPr/>
              <a:t>24-08-2018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5682682-75AD-443D-9F40-DED0F8B55357}" type="slidenum">
              <a:rPr lang="en-IN" smtClean="0"/>
              <a:pPr/>
              <a:t>‹#›</a:t>
            </a:fld>
            <a:endParaRPr lang="en-IN"/>
          </a:p>
        </p:txBody>
      </p:sp>
    </p:spTree>
    <p:extLst>
      <p:ext uri="{BB962C8B-B14F-4D97-AF65-F5344CB8AC3E}">
        <p14:creationId xmlns:p14="http://schemas.microsoft.com/office/powerpoint/2010/main" val="413558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857250" y="2001511"/>
            <a:ext cx="3566160" cy="77724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857250" y="2721483"/>
            <a:ext cx="3566160" cy="33832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01880" y="1999032"/>
            <a:ext cx="3566160" cy="77724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701880" y="2719322"/>
            <a:ext cx="3566160" cy="33832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88F9D2F-8883-4545-B1CC-5B9B6DE01F1A}" type="datetimeFigureOut">
              <a:rPr lang="en-IN" smtClean="0"/>
              <a:pPr/>
              <a:t>24-08-2018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5682682-75AD-443D-9F40-DED0F8B55357}" type="slidenum">
              <a:rPr lang="en-IN" smtClean="0"/>
              <a:pPr/>
              <a:t>‹#›</a:t>
            </a:fld>
            <a:endParaRPr lang="en-IN"/>
          </a:p>
        </p:txBody>
      </p:sp>
    </p:spTree>
    <p:extLst>
      <p:ext uri="{BB962C8B-B14F-4D97-AF65-F5344CB8AC3E}">
        <p14:creationId xmlns:p14="http://schemas.microsoft.com/office/powerpoint/2010/main" val="238341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88F9D2F-8883-4545-B1CC-5B9B6DE01F1A}" type="datetimeFigureOut">
              <a:rPr lang="en-IN" smtClean="0"/>
              <a:pPr/>
              <a:t>24-08-2018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5682682-75AD-443D-9F40-DED0F8B55357}" type="slidenum">
              <a:rPr lang="en-IN" smtClean="0"/>
              <a:pPr/>
              <a:t>‹#›</a:t>
            </a:fld>
            <a:endParaRPr lang="en-IN"/>
          </a:p>
        </p:txBody>
      </p:sp>
    </p:spTree>
    <p:extLst>
      <p:ext uri="{BB962C8B-B14F-4D97-AF65-F5344CB8AC3E}">
        <p14:creationId xmlns:p14="http://schemas.microsoft.com/office/powerpoint/2010/main" val="3825757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8F9D2F-8883-4545-B1CC-5B9B6DE01F1A}" type="datetimeFigureOut">
              <a:rPr lang="en-IN" smtClean="0"/>
              <a:pPr/>
              <a:t>24-08-2018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5682682-75AD-443D-9F40-DED0F8B55357}" type="slidenum">
              <a:rPr lang="en-IN" smtClean="0"/>
              <a:pPr/>
              <a:t>‹#›</a:t>
            </a:fld>
            <a:endParaRPr lang="en-IN"/>
          </a:p>
        </p:txBody>
      </p:sp>
    </p:spTree>
    <p:extLst>
      <p:ext uri="{BB962C8B-B14F-4D97-AF65-F5344CB8AC3E}">
        <p14:creationId xmlns:p14="http://schemas.microsoft.com/office/powerpoint/2010/main" val="38267921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7250" y="1097280"/>
            <a:ext cx="2834640" cy="1737360"/>
          </a:xfrm>
        </p:spPr>
        <p:txBody>
          <a:bodyPr anchor="b">
            <a:noAutofit/>
          </a:bodyPr>
          <a:lstStyle>
            <a:lvl1pPr>
              <a:lnSpc>
                <a:spcPct val="90000"/>
              </a:lnSpc>
              <a:defRPr sz="3000" b="0"/>
            </a:lvl1pPr>
          </a:lstStyle>
          <a:p>
            <a:r>
              <a:rPr lang="en-US"/>
              <a:t>Click to edit Master title style</a:t>
            </a:r>
            <a:endParaRPr lang="en-US" dirty="0"/>
          </a:p>
        </p:txBody>
      </p:sp>
      <p:sp>
        <p:nvSpPr>
          <p:cNvPr id="3" name="Content Placeholder 2"/>
          <p:cNvSpPr>
            <a:spLocks noGrp="1"/>
          </p:cNvSpPr>
          <p:nvPr>
            <p:ph idx="1"/>
          </p:nvPr>
        </p:nvSpPr>
        <p:spPr>
          <a:xfrm>
            <a:off x="4129314" y="1097280"/>
            <a:ext cx="4149638" cy="466344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7250" y="2834640"/>
            <a:ext cx="2834640" cy="2926080"/>
          </a:xfrm>
        </p:spPr>
        <p:txBody>
          <a:bodyPr>
            <a:normAutofit/>
          </a:bodyPr>
          <a:lstStyle>
            <a:lvl1pPr marL="0" indent="0">
              <a:lnSpc>
                <a:spcPct val="100000"/>
              </a:lnSpc>
              <a:spcBef>
                <a:spcPts val="80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888F9D2F-8883-4545-B1CC-5B9B6DE01F1A}" type="datetimeFigureOut">
              <a:rPr lang="en-IN" smtClean="0"/>
              <a:pPr/>
              <a:t>24-08-2018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5682682-75AD-443D-9F40-DED0F8B55357}" type="slidenum">
              <a:rPr lang="en-IN" smtClean="0"/>
              <a:pPr/>
              <a:t>‹#›</a:t>
            </a:fld>
            <a:endParaRPr lang="en-IN"/>
          </a:p>
        </p:txBody>
      </p:sp>
    </p:spTree>
    <p:extLst>
      <p:ext uri="{BB962C8B-B14F-4D97-AF65-F5344CB8AC3E}">
        <p14:creationId xmlns:p14="http://schemas.microsoft.com/office/powerpoint/2010/main" val="4133190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7250" y="1097280"/>
            <a:ext cx="2834640" cy="1737360"/>
          </a:xfrm>
        </p:spPr>
        <p:txBody>
          <a:bodyPr anchor="b">
            <a:noAutofit/>
          </a:bodyPr>
          <a:lstStyle>
            <a:lvl1pPr>
              <a:lnSpc>
                <a:spcPct val="90000"/>
              </a:lnSpc>
              <a:defRPr sz="3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4019107" y="1069847"/>
            <a:ext cx="4257703" cy="4645153"/>
          </a:xfrm>
        </p:spPr>
        <p:txBody>
          <a:bodyPr lIns="274320" tIns="182880" anchor="t">
            <a:normAutofit/>
          </a:bodyPr>
          <a:lstStyle>
            <a:lvl1pPr marL="0" indent="0">
              <a:buNone/>
              <a:defRPr sz="21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57250" y="2834640"/>
            <a:ext cx="2834640" cy="2880360"/>
          </a:xfrm>
        </p:spPr>
        <p:txBody>
          <a:bodyPr>
            <a:normAutofit/>
          </a:bodyPr>
          <a:lstStyle>
            <a:lvl1pPr marL="0" indent="0">
              <a:lnSpc>
                <a:spcPct val="100000"/>
              </a:lnSpc>
              <a:spcBef>
                <a:spcPts val="80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888F9D2F-8883-4545-B1CC-5B9B6DE01F1A}" type="datetimeFigureOut">
              <a:rPr lang="en-IN" smtClean="0"/>
              <a:pPr/>
              <a:t>24-08-2018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5682682-75AD-443D-9F40-DED0F8B55357}" type="slidenum">
              <a:rPr lang="en-IN" smtClean="0"/>
              <a:pPr/>
              <a:t>‹#›</a:t>
            </a:fld>
            <a:endParaRPr lang="en-IN"/>
          </a:p>
        </p:txBody>
      </p:sp>
    </p:spTree>
    <p:extLst>
      <p:ext uri="{BB962C8B-B14F-4D97-AF65-F5344CB8AC3E}">
        <p14:creationId xmlns:p14="http://schemas.microsoft.com/office/powerpoint/2010/main" val="2488414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p:nvPr/>
        </p:nvSpPr>
        <p:spPr>
          <a:xfrm>
            <a:off x="182880" y="182880"/>
            <a:ext cx="8778240" cy="649224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57250" y="609600"/>
            <a:ext cx="740664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7251" y="2057400"/>
            <a:ext cx="7404653" cy="40386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7247" y="6223829"/>
            <a:ext cx="1746806" cy="365125"/>
          </a:xfrm>
          <a:prstGeom prst="rect">
            <a:avLst/>
          </a:prstGeom>
        </p:spPr>
        <p:txBody>
          <a:bodyPr vert="horz" lIns="91440" tIns="45720" rIns="91440" bIns="45720" rtlCol="0" anchor="ctr"/>
          <a:lstStyle>
            <a:lvl1pPr algn="l">
              <a:defRPr sz="1000">
                <a:solidFill>
                  <a:schemeClr val="accent1"/>
                </a:solidFill>
              </a:defRPr>
            </a:lvl1pPr>
          </a:lstStyle>
          <a:p>
            <a:fld id="{888F9D2F-8883-4545-B1CC-5B9B6DE01F1A}" type="datetimeFigureOut">
              <a:rPr lang="en-IN" smtClean="0"/>
              <a:pPr/>
              <a:t>24-08-2018</a:t>
            </a:fld>
            <a:endParaRPr lang="en-IN"/>
          </a:p>
        </p:txBody>
      </p:sp>
      <p:sp>
        <p:nvSpPr>
          <p:cNvPr id="5" name="Footer Placeholder 4"/>
          <p:cNvSpPr>
            <a:spLocks noGrp="1"/>
          </p:cNvSpPr>
          <p:nvPr>
            <p:ph type="ftr" sz="quarter" idx="3"/>
          </p:nvPr>
        </p:nvSpPr>
        <p:spPr>
          <a:xfrm>
            <a:off x="2961861" y="6223829"/>
            <a:ext cx="3538331" cy="365125"/>
          </a:xfrm>
          <a:prstGeom prst="rect">
            <a:avLst/>
          </a:prstGeom>
        </p:spPr>
        <p:txBody>
          <a:bodyPr vert="horz" lIns="91440" tIns="45720" rIns="91440" bIns="45720" rtlCol="0" anchor="ctr"/>
          <a:lstStyle>
            <a:lvl1pPr algn="ctr">
              <a:defRPr sz="1000">
                <a:solidFill>
                  <a:schemeClr val="accent1"/>
                </a:solidFill>
              </a:defRPr>
            </a:lvl1pPr>
          </a:lstStyle>
          <a:p>
            <a:endParaRPr lang="en-IN"/>
          </a:p>
        </p:txBody>
      </p:sp>
      <p:sp>
        <p:nvSpPr>
          <p:cNvPr id="6" name="Slide Number Placeholder 5"/>
          <p:cNvSpPr>
            <a:spLocks noGrp="1"/>
          </p:cNvSpPr>
          <p:nvPr>
            <p:ph type="sldNum" sz="quarter" idx="4"/>
          </p:nvPr>
        </p:nvSpPr>
        <p:spPr>
          <a:xfrm>
            <a:off x="6997148" y="6223829"/>
            <a:ext cx="1279663" cy="365125"/>
          </a:xfrm>
          <a:prstGeom prst="rect">
            <a:avLst/>
          </a:prstGeom>
        </p:spPr>
        <p:txBody>
          <a:bodyPr vert="horz" lIns="91440" tIns="45720" rIns="91440" bIns="45720" rtlCol="0" anchor="ctr"/>
          <a:lstStyle>
            <a:lvl1pPr algn="r">
              <a:defRPr sz="1000">
                <a:solidFill>
                  <a:schemeClr val="accent1"/>
                </a:solidFill>
              </a:defRPr>
            </a:lvl1pPr>
          </a:lstStyle>
          <a:p>
            <a:fld id="{B5682682-75AD-443D-9F40-DED0F8B55357}" type="slidenum">
              <a:rPr lang="en-IN" smtClean="0"/>
              <a:pPr/>
              <a:t>‹#›</a:t>
            </a:fld>
            <a:endParaRPr lang="en-IN"/>
          </a:p>
        </p:txBody>
      </p:sp>
    </p:spTree>
    <p:extLst>
      <p:ext uri="{BB962C8B-B14F-4D97-AF65-F5344CB8AC3E}">
        <p14:creationId xmlns:p14="http://schemas.microsoft.com/office/powerpoint/2010/main" val="4066388003"/>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685800" rtl="0" eaLnBrk="1" latinLnBrk="0" hangingPunct="1">
        <a:lnSpc>
          <a:spcPct val="90000"/>
        </a:lnSpc>
        <a:spcBef>
          <a:spcPct val="0"/>
        </a:spcBef>
        <a:buNone/>
        <a:defRPr sz="4000" kern="1200">
          <a:solidFill>
            <a:schemeClr val="accent1"/>
          </a:solidFill>
          <a:latin typeface="+mj-lt"/>
          <a:ea typeface="+mj-ea"/>
          <a:cs typeface="+mj-cs"/>
        </a:defRPr>
      </a:lvl1pPr>
    </p:titleStyle>
    <p:bodyStyle>
      <a:lvl1pPr marL="171450" indent="-137160" algn="l" defTabSz="685800" rtl="0" eaLnBrk="1" latinLnBrk="0" hangingPunct="1">
        <a:lnSpc>
          <a:spcPct val="90000"/>
        </a:lnSpc>
        <a:spcBef>
          <a:spcPts val="1000"/>
        </a:spcBef>
        <a:buClr>
          <a:schemeClr val="accent1"/>
        </a:buClr>
        <a:buSzPct val="80000"/>
        <a:buFont typeface="Corbel" pitchFamily="34" charset="0"/>
        <a:buChar char="•"/>
        <a:defRPr sz="2000" kern="1200">
          <a:solidFill>
            <a:schemeClr val="accent1"/>
          </a:solidFill>
          <a:latin typeface="+mn-lt"/>
          <a:ea typeface="+mn-ea"/>
          <a:cs typeface="+mn-cs"/>
        </a:defRPr>
      </a:lvl1pPr>
      <a:lvl2pPr marL="34290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800" kern="1200">
          <a:solidFill>
            <a:schemeClr val="accent1"/>
          </a:solidFill>
          <a:latin typeface="+mn-lt"/>
          <a:ea typeface="+mn-ea"/>
          <a:cs typeface="+mn-cs"/>
        </a:defRPr>
      </a:lvl2pPr>
      <a:lvl3pPr marL="54864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600" kern="1200">
          <a:solidFill>
            <a:schemeClr val="accent1"/>
          </a:solidFill>
          <a:latin typeface="+mn-lt"/>
          <a:ea typeface="+mn-ea"/>
          <a:cs typeface="+mn-cs"/>
        </a:defRPr>
      </a:lvl3pPr>
      <a:lvl4pPr marL="75438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4pPr>
      <a:lvl5pPr marL="92012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5pPr>
      <a:lvl6pPr marL="11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6pPr>
      <a:lvl7pPr marL="13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7pPr>
      <a:lvl8pPr marL="15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8pPr>
      <a:lvl9pPr marL="17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www.kaggle.com/nicapotato/womens-ecommerce-clothing-review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kgopal1982/Analytics/blob/master/TextAnalytics/ECommerceReviewAnalysis_Final.ipynb"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5.wmf"/><Relationship Id="rId4"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000240"/>
            <a:ext cx="7772400" cy="1428760"/>
          </a:xfrm>
        </p:spPr>
        <p:txBody>
          <a:bodyPr>
            <a:normAutofit fontScale="90000"/>
          </a:bodyPr>
          <a:lstStyle/>
          <a:p>
            <a:pPr algn="ctr"/>
            <a:r>
              <a:rPr lang="en-IN" sz="5400" dirty="0">
                <a:latin typeface="Cambria" pitchFamily="18" charset="0"/>
              </a:rPr>
              <a:t>TEXT CLASSIFICATION USING NAÏVE BAYES </a:t>
            </a:r>
          </a:p>
        </p:txBody>
      </p:sp>
      <p:sp>
        <p:nvSpPr>
          <p:cNvPr id="3" name="TextBox 2"/>
          <p:cNvSpPr txBox="1"/>
          <p:nvPr/>
        </p:nvSpPr>
        <p:spPr>
          <a:xfrm>
            <a:off x="5436096" y="3717032"/>
            <a:ext cx="2714644" cy="584775"/>
          </a:xfrm>
          <a:prstGeom prst="rect">
            <a:avLst/>
          </a:prstGeom>
          <a:noFill/>
        </p:spPr>
        <p:txBody>
          <a:bodyPr wrap="square" rtlCol="0">
            <a:spAutoFit/>
          </a:bodyPr>
          <a:lstStyle/>
          <a:p>
            <a:r>
              <a:rPr lang="en-IN" sz="1600" i="1" dirty="0"/>
              <a:t>Presented by:</a:t>
            </a:r>
          </a:p>
          <a:p>
            <a:r>
              <a:rPr lang="en-IN" sz="1600" i="1" dirty="0"/>
              <a:t>Krishna Gopal </a:t>
            </a:r>
            <a:r>
              <a:rPr lang="en-IN" sz="1600" i="1" dirty="0" err="1"/>
              <a:t>Gowami</a:t>
            </a:r>
            <a:endParaRPr lang="en-US" sz="1600" i="1" dirty="0"/>
          </a:p>
        </p:txBody>
      </p:sp>
    </p:spTree>
    <p:extLst>
      <p:ext uri="{BB962C8B-B14F-4D97-AF65-F5344CB8AC3E}">
        <p14:creationId xmlns:p14="http://schemas.microsoft.com/office/powerpoint/2010/main" val="2521460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9712" y="222598"/>
            <a:ext cx="6589199" cy="1280890"/>
          </a:xfrm>
          <a:ln>
            <a:solidFill>
              <a:schemeClr val="accent1"/>
            </a:solidFill>
          </a:ln>
        </p:spPr>
        <p:txBody>
          <a:bodyPr vert="horz" lIns="91440" tIns="45720" rIns="91440" bIns="45720" rtlCol="0" anchor="ctr">
            <a:normAutofit/>
          </a:bodyPr>
          <a:lstStyle/>
          <a:p>
            <a:pPr algn="l"/>
            <a:r>
              <a:rPr lang="en-IN" dirty="0">
                <a:latin typeface="Cambria" pitchFamily="18" charset="0"/>
                <a:cs typeface="Times New Roman" pitchFamily="18" charset="0"/>
              </a:rPr>
              <a:t>About </a:t>
            </a:r>
            <a:r>
              <a:rPr lang="en-IN" dirty="0" err="1">
                <a:latin typeface="Cambria" pitchFamily="18" charset="0"/>
                <a:cs typeface="Times New Roman" pitchFamily="18" charset="0"/>
              </a:rPr>
              <a:t>DataSet</a:t>
            </a:r>
            <a:endParaRPr lang="en-IN" dirty="0">
              <a:latin typeface="Cambria" pitchFamily="18" charset="0"/>
              <a:cs typeface="Times New Roman" pitchFamily="18" charset="0"/>
            </a:endParaRPr>
          </a:p>
        </p:txBody>
      </p:sp>
      <p:sp>
        <p:nvSpPr>
          <p:cNvPr id="1030" name="AutoShape 6" descr="data:image/png;base64,iVBORw0KGgoAAAANSUhEUgAAAYQAAAEKCAYAAAASByJ7AAAABHNCSVQICAgIfAhkiAAAAAlwSFlzAAALEgAACxIB0t1+/AAAADl0RVh0U29mdHdhcmUAbWF0cGxvdGxpYiB2ZXJzaW9uIDIuMS4yLCBodHRwOi8vbWF0cGxvdGxpYi5vcmcvNQv5yAAAIABJREFUeJzt3XmYVOWVx/HvgWYVkNWFHUSjiKDI6oYGVEQRF1DUKEYmaKJjopOZSBadLM4To6OJI2NC1MRdFHUERUXcCC7IGhYRaRYFRUFEEWTnnT/ObSna6u7q7qq+tfw+z9NPbbdunS7oOvVu57UQAiIiIrXiDkBERLKDEoKIiABKCCIiElFCEBERQAlBREQiSggiIgIoIYiISEQJQUREACUEERGJFMUdQGW0bNkydOzYMe4wRERyypw5cz4LIbSq6LicSggdO3Zk9uzZcYchIpJTzOyDVI5Tl5GIiABKCCIiElFCEBERQAlBREQiSggiIgIoIYiISEQJQUREACUEERGJKCGIiAiQYyuVRfLG+PGZO/eYMZk7t+Q1tRBERARQQhARkYgSgoiIAEoIIiISUUIQERFACUFERCJKCCIiAighiIhIRAvTROIUAixbBp99Bl9/Dc2awdFHQ+3acUcmBUgJQSQun38OjzwCCxfue3/LljB4MBx/PNRSI15qjhKCSBwWLIB77vEWwogR0KMHNGwIxcUwZQo89BCsWAGXXqqkIDVGCUGkpi1c6MngwAPhyiu9RVCiRw/o3h2efdZ/9uyBUaOUFKRGKCGI1KTPPoOzz4b69eHqq6Fp028fYwZDh3oSmDTJj73oopqPVQqOEoJITQkBLrkE1q6F665LngwSnXmmDzRPmwbdusFRR9VMnFKw1A4VqSmTJsHUqXDbbdCpU2rPOeccaNMGHngANm/ObHxS8JQQRGrCzp3ws5/B4YfDVVel/rw6deCKK7yl8NBDmYtPBCUEkZrx17/C0qVw661QVMme2rZtfUxh3jx4993MxCeCEoJI5m3aBDfdBCef7OMCVTFwILRoAU895TOPRDJACUEk0+65x2cX/eEPPoOoKurUgWHDYPVqmDUrvfGJRJQQRDJp924YNw5OOAF6967euXr3hnbt4JlnfExCJM2UEEQy6YUXfMXxNddU/1y1asF558GGDTBjRvXPJ1KKEoJIJt11Fxx8sH+Qp0PXrtC5M7z0krc+RNJICUEkU5Yt8xbCVVf5GEC6nH66txLmzk3fOUVQQhDJnLvv9kQwZkx6z9u9u9dBmjrVVz+LpIkSgkgm7Nrlpa2HDoWDDkrvuWvVgkGD4MMPfW2DSJooIYhkwuuvw6efZq4oXf/+0LixjyWIpIkSgkgmPPYYNGpU9YVoFalTBwYMgEWLYP36zLyGFJyUEoKZDTazpWZWbGY3JHm8nplNiB6faWYdo/tPNbM5ZrYwuvxuwnOOje4vNrM7zaq6Ykcky+zYAU8+6YXpGjTI3OuccIIvdNMUVEmTChOCmdUGxgFnAF2Bi8ysa6nDRgMbQwhdgDuAW6L7PwOGhhCOAkYBDyY8525gDHBo9DO4Gr+HSPaYOhU2boSRIzP7Os2a+QDzG2/4mIVINaXSQugDFIcQVoQQdgCPAcNKHTMMuD+6PhEYaGYWQpgXQvg4un8xUD9qTRwMNAkhvBVCCMADwDnV/m1EssGjj0Lz5nDqqZl/rZNOgq++8sJ3ItWUSkJoA6xOuL0mui/pMSGEXcCXQItSx5wPzAshbI+OX1PBOUVyz9atXlri/POhbt3Mv17Xrl70bvr0zL+W5L1UEkKyvv3Sk5/LPcbMjsS7ka6sxDlLnjvGzGab2ez1GjyTbPfqq7BlS/pWJlekVi1vJbz/PnzySc28puStVBLCGqBdwu22wMdlHWNmRcD+wOfR7bbA08BlIYTlCce3reCcAIQQxocQeoUQerVq1SqFcEVi9OyzsN9+Xuq6pvTv74PLb71Vc68peSmVhDALONTMOplZXWAkMKnUMZPwQWOA4cArIYRgZk2B54CxIYQ3Sg4OIawFvjKzftHsosuAZ6r5u4jEKwRPCKeeCvXr19zr7r8/HHkkzJypvRKkWipMCNGYwDXAi8AS4PEQwmIz+42ZnR0ddi/QwsyKgeuBkqmp1wBdgF+Z2fzo54DosR8C9wDFwHLg+XT9UiKxWLjQ9ys466yaf+3+/X1mk1YuSzWktJdfCGEKMKXUfTcmXN8GjEjyvN8BvyvjnLOBbpUJViSrPfusXw4ZUvOv3aMHNGyobiOplkpu7ipSQMaPr9zx994LHTrA5MmZiac8depAr17w9ts+DbVx45qPQXKeSleIpMNXX8HKlXDUUfHF0K+fr5KeODG+GCSnKSGIpMOiRT6o3L17fDF07gwHHAAPPxxfDJLTlBBE0mHJEu+madeu4mMzxcz3XX71Va1JkCpRQhCprhA8IRx+uC8Ui1OvXj71VN1GUgVKCCLVtXYtbNrkCSFurVv7OMZjj8UdieQgJQSR6nrvPb/MhoQAXmX1jTd8TYRIJSghiFTXe+9By5b+kw0uvNAvH3883jgk5yghiFTH7t2+OviII+KOZK9DDvGxBHUbSSUpIYhUxwcfwLZt2dNdVGLkSJg9G4qL445EcogSgkh1ZNv4QYkLLvDLCRPijUNyihKCSHUsWeJrDxo1ijuSfbVr53suq9tIKkEJQaSqdu6EFSvgsMPijiS5Cy/0FdSLF8cdieQIJQSRqvrgA9/cPlsTwvDhvlBO3UaSIiUEkap6/32/7NIl3jjKctBBcMop3m0Uku5QK7IPJQSRqlq2zFcGZ9v4QaKRIz3OuXPjjkRygBKCSFXs3g3Ll8Ohh8YdSfnOOw+KiuCJJ+KORHKAEoJIVaxeDdu3Z39CaN4cBg70YnfqNpIKKCGIVEXJgq9sHT9INHy4t2bmz487EslySggiVbFsGbRqBc2axR1Jxc45B2rXVklsqZASgkhl7dnjCSHbu4tKtGzps42eeELdRlIuJQSRyvrkE9iyJXcSAni30bJlsHBh3JFIFlNCEKmskvGDQw6JN47KOPdcX6SmbiMphxKCSGWtWOH7Jx9wQNyRpO6AA2DAAHUbSbmUEEQqa/ly6NzZN7XPJSNGeHXWd9+NOxLJUkoIIpXx1Vewbl1udReVOPdcT2JapCZlUEIQqYwVK/wyFxPCQQfBiSdqHEHKpIQgUhnLl/uc/vbt446kakaM8HLYS5bEHYlkISUEkcpYvtyTQd26cUdSNeed591GaiVIEkoIIqnatcv3QOjcOe5Iqq51azj+eCUESUoJQSRVq1f7Lmm5UL+oPMOHw4IFe/dzEIkoIYikavlyv8zlFgLA+ef7pVoJUooSgkiqVqyAFi2gadO4I6metm2hf38lBPkWJQSRVK1cCZ06xR1FegwfDvPm7W31iKCEIJKaL7+Ezz/Pr4QAaiXIPlJKCGY22MyWmlmxmd2Q5PF6ZjYhenymmXWM7m9hZq+a2WYzu6vUc16Lzjk/+smhwjBScFau9Mt8SQjt20OfPlq1LPuoMCGYWW1gHHAG0BW4yMy6ljpsNLAxhNAFuAO4Jbp/G/Ar4KdlnP6SEMLR0c+6qvwCIjVi5UqvFtquXdyRpM/w4TBnzt5kJwUvlRZCH6A4hLAihLADeAwYVuqYYcD90fWJwEAzsxDClhDCDDwxiOSulSt9MDZXF6QlU9Jt9OST8cYhWaMohWPaAKsTbq8B+pZ1TAhhl5l9CbQAPqvg3H8zs93Ak8DvQlBdXslCe/bAqlXQr1/ckaRm/PjUj23fHsaNgyZNUjt+zJiqxSQ5IZUWQrIav6U/uFM5prRLQghHASdGP5cmfXGzMWY228xmr1+/vsJgRdJu7VrYvj1/xg8SHXusJ7sNG+KORLJAKglhDZDYcdoW+LisY8ysCNgf+Ly8k4YQPoouvwIewbumkh03PoTQK4TQq1WrVimEK5Jm+TagnKhnT7+cOzfeOCQrpJIQZgGHmlknM6sLjAQmlTpmEjAquj4ceKW87h8zKzKzltH1OsBZwKLKBi9SI1auhIYNc2uHtFQdcIAPlCshCCmMIURjAtcALwK1gftCCIvN7DfA7BDCJOBe4EEzK8ZbBiNLnm9mq4AmQF0zOwc4DfgAeDFKBrWBacBf0/qbiaTLqlXQsaPPMspHPXvCM8/Axo3QrFnc0UiMUhlUJoQwBZhS6r4bE65vA0aU8dyOZZz22NRCFInRtm3w0UfQo0fckWTOscd6Qpg7FwYOjDsaiVGefuURSZMPP/RN6fNx/KDEgQf6lFp1GxU8JQSR8pQMKHfsGGsYGdezp9c1+uKLuCORGCkhiJRn5Upo2RIaN447kszq2dNbQvPmxR2JxEgJQaQ8+VThtDwHH+y7qc2ZE3ckEiMlBJGybNzoXSiFkBDAWwnFxV7ZVQqSEoJIWfJ5QVoyxx7r3Ubz58cdicRECUGkLCtXQu3a+VXhtDwHHwwHHaRuowKmhCBSllWrPBnUqRN3JDXDzFsJ778PmzbFHY3EQAlBJJndu+GDD/J/umlpJbON1G1UkJQQRJJZvDh/K5yWp00br2+kRWoFSQlBJJmZM/2y0BJCSbfR0qWweXPc0UgNU0IQSWbmTNhvv/yscFqRnj19UyB1GxUcJQSRZGbO9PEDS7b3U55r1w5atdJsowKUUrVTyXOV2XKxsnJxy8WvvvIxhDPPjDuSeJh5K+Gll2DLFm8pSUFQC0GktNmz87/CaUXUbVSQlBBESisZUC60KaeJOnSAFi3UbVRglBBESps5E7p0gUaN4o4kPmbQqxcsWaJFagVECUEkUQieEPr2jTuS+PXt691GaiUUDCUEkURr1sDatUoI4IvU2rbd24UmeU8JQSRRyYefEoLr08eL/H36adyRSA1QQhBJNHMm1K0LPXrEHUl26NPHxxPeeSfuSKQGKCGIJJo5E445BurVizuS7NCsGRx2mCeEEOKORjJMCUGkxM6dvgahX7+4I8kuffvCunVeDlzymhKCSIkFC2DrVujfP+5IskvPnlBUpMHlAqCEIFLizTf9UglhXw0aQPfu3nrauTPuaCSDlBBESrz1FrRuXThbZlZG375e42natLgjkQxSQhAp8dZb3jooxAqnFenWzYvcPfRQ3JFIBikhiAB88okPmqq7KLmiIt845//+Txvn5DElBBHw1gHAccfFG0c269sXvv4ann467kgkQ5QQRMATQt26PqNGkuvc2UuC339/3JFIhighiIAnhJ49tSCtPLVqwfe/Dy+/DCtWxB2NZIASgsiOHT6lUuMHFbv8ch90/9vf4o5EMkAJQeSf/4Rt25QQUtGuHQwe7Alh9+64o5E0U0IQKRlQVkJIzejR8NFH8OKLcUciaaaEIPLWW173v23buCPJDUOHQqtWcO+9cUciaZZSQjCzwWa21MyKzeyGJI/XM7MJ0eMzzaxjdH8LM3vVzDab2V2lnnOsmS2MnnOnmVYDSUxKFqRJaurWhcsug0mTtE9CnqkwIZhZbWAccAbQFbjIzLqWOmw0sDGE0AW4A7glun8b8Cvgp0lOfTcwBjg0+hlclV9ApFrWroUPPlBCqKzRo2HXLnjwwbgjkTRKpYXQBygOIawIIewAHgOGlTpmGFAyOXkiMNDMLISwJYQwA08M3zCzg4EmIYS3QggBeAA4pzq/iEiVaPygao44whfx3Xuv9knII6kkhDbA6oTba6L7kh4TQtgFfAm0qOCcayo4JwBmNsbMZpvZ7PXr16cQrkgllCxIO+aYuCPJPaNHw3vv7a0SKzkvlYSQrG+/9FeCVI6p0vEhhPEhhF4hhF6tWrUq55QiVfDWW16jRwvSKu+CC6BRIw0u55FUEsIaILEecFvg47KOMbMiYH/g8wrOmTilI9k5RTJLC9Kqp1EjGDkSJkyATZvijkbSIJWEMAs41Mw6mVldYCQwqdQxk4BR0fXhwCvR2EBSIYS1wFdm1i+aXXQZ8EyloxepjnnzYPt2JYTqGD3aC949+mjckUgaVJgQojGBa4AXgSXA4yGExWb2GzM7OzrsXqCFmRUD1wPfTE01s1XA7cDlZrYmYYbSD4F7gGJgOfB8en4lkRRpQLn6+vaFo4+GceM0uJwHilI5KIQwBZhS6r4bE65vA0aU8dyOZdw/G+iWaqAiaffmm16KoU3S+QySCjO4+mr4wQ9gxgw48cS4I5Jq0EplKUwhwPTpcNJJcUeS+y6+GJo2hbvuqvhYyWpKCFKYli3zVbYDBsQdSe5r2BCuuAKeesoX+knOUkKQwjR9ul+qhZAeP/yhr1z+y1/ijkSqQQlBCtP06XDAAXDYYXFHkh+6dIEzzoA//9lnbklOUkKQwvT66946UE3F9LnuOu+G0xTUnKWEIIXngw/gww/VXZRugwZBt25w++2agpqjUpp2KpJXSsYPNKBceePHl/94z57wwANw/fVeAK8yxoypelySFmohSOGZPt2nSXbTMpi069MHmjSBadPijkSqQAlBCs/06b6Aqpb++6ddnTpw8smwaBF8rPJkuUZ/EVJYPvoI3n9f3UWZNGCAV4/Vnss5RwlBCktJV8agQfHGkc8aNfIW2DvvwGefxR2NVIISghSWadN8g/ijjoo7kvw2aJB3yU2dGnckUglKCFI4QvCEUPJhJZnTrJlXkX3jDfjyy7ijkRRp2qlU3rp1sHix98Vv2gRt20L79r7zWP36cUdXtsWL4ZNP1F1UU04/3SugTp0KI5IWQ5Yso4Qgqdu5E5591v/A9+zxb4HNmsHbb8Nrr8Hkyb6D1tFHxx1pci+95JdKCDWjVSvfL+H11+HUU32qr2Q1JQRJzSefeJ2atWvhuONgyBBo2dJLP+zZA8XFXrLg7ruhXz+47DKoXTvuqPc1bZrXLmrfPu5ICsdZZ/ng8vPPw0UXxR2NVEAdqVKxTz/1cgRbtsC118KoUf7tr6QOUK1a/kH7y1/CmWd6i+Hvf/dEkS127PBvqmod1KxWrfwLxIwZ8Hl526xLNlBCkPKtX+/JYM8eL1525JFlH1u7Npx9Npx7rn8rvP/+7EkKb7/tCe3UU+OOpPCceaZfPvdcvHFIhZQQpGxbt8Kdd/rYwXXXQevWqT1v8GBPDG+/DbfdltkYU/XCC56wTj457kgKT/Pmvi7hzTe961GylhKCJBcCPPigLyy66qrK7zs8ZIgXOvv5z/2DIG6TJnl1Uw1sxuPMM6FuXXjyybgjkXIoIUhyr70Gc+bAsGFV20TGDC691AdwL7oo3v7jFSt8yunQofHFUOgaN/YNdBYsgKVL445GyqCEIN/20UcwcaJXAz3ttKqfp2FDmDDBZyb967+mL77KmjzZL88+O74YBAYOhBYt4IknsmdsSfahhCD72rPHu4rq14fLL6/+it7evWHsWHjkkfjKGEyaBF27wiGHxPP64urUgXPOgdWrs6MbUb5FCUH29corsHIlXHihN/PTYexY73b64Q/h66/Tc85UffGFl7tWd1F26N3b919+6inYvDnuaKQUJQTZ67PP4JlnvKuod+/0nbd+fV/UtmIF/Pa36TtvKl54AXbtUndRtjCDiy/2GWxPPx13NFKKVirLXhMm+B/sJZekf/P5U07xBW233eZdUd/5TnrPX5bJk31Fdd++NfN6UrE2bXw84aWXfNFaSVdeRdtzVoe250yJWgji3n3XZ4CceabPG8+EW27xgeaf/KRmNmHfutUTwtlnZ18ZjUJ31lleB+uhh3ydi2QFJQSB3bvh8ce9zMB3v5u51znwQLjpJu/GqYlVq5Mnw1dfeYtHskv9+v7v8vHHWsGcRZQQxGv8rF0Lw4f7TJBMuuYa7y667jrYvj2zr/XQQ949oe0ys9NRR/meCS++CKtWxR2NoIQgGzb4N+kjjoAePTL/enXrwh//6NVR//SnzL3OZ595hc2LL1Z3UTa74AJo0sSLIarrKHZKCIXuppu8r33EiPQPJJdl8GCfBvrb33rLJBOeeMJnF6m7KLs1bOgr2teu9cWQEislhEK2aJFPBx0woPK1iqrr9tu9JPUNN2Tm/A895NNnu3fPzPklfbp187Lkr70G8+bFHU1BU0IoVCF4P36TJvEs2urSBa6/Hh54AGbOTO+5i4t9Jez3vldzrR6pnnPPhQ4d/P/Dhg1xR1OwlBAK1eTJvoPYr38NjRrFE8PPfw4HH+x1jtJZ2+bOO31w/NJL03dOyayiIvjBD/z/wZ//7K1HqXEpJQQzG2xmS82s2My+1cY3s3pmNiF6fKaZdUx4bGx0/1IzOz3h/lVmttDM5pvZ7HT8MpKiHTvg3/7NB5Kvuiq+OBo39rUJs2b5ZjrpsHEj3HefV1hNdf8GyQ6tWsEVV8CHH8LDD9fMWhXZR4UJwcxqA+OAM4CuwEVm1rXUYaOBjSGELsAdwC3Rc7sCI4EjgcHA/0bnK3FKCOHoEEKvav8mkrr/+R/vVrn99sxPM63IJZf4Hsxjx8KmTdU/31/+4jujXX999c8lNa9HD+/CfPttePnluKMpOKm0EPoAxSGEFSGEHcBjwLBSxwwDSr7iTQQGmplF9z8WQtgeQlgJFEfnk7isXw+/+Y1vYDN4cNzReDXVO++EdeuqX+doxw5PdoMG1cwUWsmMIUPg6KN91tH8+XFHU1BSSQhtgNUJt9dE9yU9JoSwC/gSaFHBcwMw1czmmJkKjdSUX/3Kv0H/93/HHclevXvD97/v6xMWLKj6eSZM8JWvah3ktlq1vOuoQwe45x5vzUqNSCUhJJumUbpzr6xjynvu8SGEnnhX1NVmdlLSFzcbY2azzWz2+vXrUwhXyrRgAfz1r3D11XD44XFHs69bbvEidJdcAtu2Vf75W7bAL3/p00yzoeUj1VOvnk82aN4cxo3zRC8Zl0pCWAO0S7jdFij9r/PNMWZWBOwPfF7ec0MIJZfrgKcpoysphDA+hNArhNCrVatWKYQrSYXg35ybNvXFaNmmZUsfDF60CH7xi8o//3e/88HIceM01TRfNGoE117rM5DuvNMnDEhGpZIQZgGHmlknM6uLDxJPKnXMJGBUdH048EoIIUT3j4xmIXUCDgXeMbP9zKwxgJntB5wGLKr+ryNlmjTJB+l+/evMVTOtrjPOgB/9yAe7K7O72rvv7i2rfcIJGQtPYtCypSeFrVs9KdT0BksFpsKEEI0JXAO8CCwBHg8hLDaz35hZya4j9wItzKwYuB64IXruYuBx4F3gBeDqEMJu4EBghpn9E3gHeC6E8EJ6fzX5xvbt8NOf+jaScU4zTcWtt/rK1eHDYe7cio/fudN/p8aN4Q9/yHx8UvPatfPd9j79FO66q2pdipKSlDbICSFMAaaUuu/GhOvbgBFlPPdm4OZS960ANA2kptx6qw/MvfiiN7+zWcOGXh77+ON9LGDGDN9+M5ndu+Gyy+Af//DiaOpSzF+HHw7/8i8+BnbXXT6+UK9e3FHlHa1UzncrVsDNN3vxutNOizua1LRps7fLaMAA7+4qbfdun4ny2GM+ID1q1LePkfzSs6f/mxcX+1iRVjOnXZZ/XZRvVGV7wRD821QIcOyxmd2iMN0OOwxeecVnHQ0b5mWSzzsPOneGt97y32vZMt8NrWnT3PrdpOp69/b/z/fd50nh6qu9pLqkhRJCPps3z2ftjBjh2xXmmm7dvKzF73/vrZzHH9/7WP/+vk/zscfGF5/Eo08fr3n097/D3Xf7RIS4V9znCXUZ5avNm+HRR31A7pRT4o6m6urWhRtv9CmHCxfC00/D7NlezVTJoHD16+fjR0uWeDE8ba6TFmoh5KsJEzwp/PjH+bFjWMOG3mLo1i3uSCRbHHectxQefNBrWF15pVoK1aQWQj6aPx/eecdrwrRtG3c0Iplzwgk+zrRwoc9A2rUr7ohymhJCvtm0yUsHt23rC71E8t1JJ3m583/+E+6912egSZUoIeSTPXt8X4Gvv/Zicdm+5kAkXU4+2WeizZ0Lf/tbejdcKiD6xMgnr7zis4pGjlRXkRSegQO9y+ipp3zcbNQor5wqKVNCyBerVvkfQo8e/m1JpBCdfrp3GT3zjCeF731PSaESlBDywaZNPvWuaVOfiqdqn1LIhgzxlsJzz3lSuPjiuCPKGUoIuW73bp9yt3kz/Md/eMlgkUI3dKj/bbzwgieFMWP0RSkFakvlshC8lk9xsbcM2rePOyKR7GAG55zj26m++ir8+7/734uUSy2EXPb88zB9uveb9tFW1SL7MPMy6rt2+ZaxDRpUf9/uPKeEkKvefNMHzvr08W9CIvJtZnDhhdCli++q17AhjB0bd1RZSwkhF82d68v1jzhCU+tEKlKrlk+62LoVfv5zTwo//nHcUWUlJYRcM3++L9Hv1Ml3CtPiM5GK1a7t1VG3boWf/MS7j8aMiTuqrKOvlrlk3jyfUdShg+8YVb9+3BGJ5I6iIq8APGSIf5l68MG4I8o6Sgi54o03PBl07OjN3QYN4o5IJPfUrQsTJ3pJ+Msv9+vyDSWEbBeCbxH5wAPQteve5q6IVE2DBj4ho18/L4r33HNxR5Q1lBCy2Y4d3s95ww2+deCPfqSNxUXSoVEjmDLFS72cf74vYBMlhKy1YQMMHgz33AO//KVvLq4BZJH02X9/ePFFn603bBhMnhx3RLFTQshGc+b49pBvvOEDX7/9raaWimRCixbw8svQvTucd54XiCxg+pTJJiH4lNLjj/d67jNmeLVGEcmc5s1h2jTvlr3gAt9+tkApIWSLDRt8mf2YMXDiid5K6N077qhECkNJ99Hxx3t11AKdkqqEkA1KmqyTJ8Ott/p/zFat4o5KpLA0buwDzSef7BUA/vjHuCOqcUoIcdq+3aswDhoETZrAzJnw059qvEAkLvvtB88+6+MJ110H119fUNtx6pMnLtOnwzHHwG23+arJOXP8tojEq0EDH0e49lq44w5PDps2xR1VjVBCqGkbNsDo0TBgAHz9tTdR777bC26JSHaoXdu7jP70J28x9OsHy5bFHVXGKSHUlBB8oOrww+H++313s8WL4Ywz4o5MRJIx81bC1Kmwbp1PBX/kkbijyiglhJowbZrvW3DZZXDIIV6++pZbvL9SRLLbd7/rXbpHHQWXXOIDzl98EXdUGaGEkEnvvAMDB8LUpF4LAAAKK0lEQVSpp/o3jPvu841tunePOzIRqYwOHeD11+HGG+Ghh7yu2MSJebctpxJCJsycCeeeC337woIF3hf5/vvw/e9rBpFIrioqgl//2v++DzoIRozw8jLz58cdWdro0yldtm/3De9POMEHoF59FW66CVas8HLVKkonkh969fLW/x13wKxZPjvw4ov9y1+OU0Kojj17vN7QtddC69ZeSvfjj71FsHo1/Od/+mIXEckvRUVein7FCvjZz7ycdo8ecNpp8PTT/gUxB6WUEMxssJktNbNiM7shyeP1zGxC9PhMM+uY8NjY6P6lZnZ6qufMWhs2eAGsMWOgfXtvEYwf72MFU6dCcbG3CJQIRPJf06bw+9/7F8D/+i9YtMjXLbRuDVde6dUHvv467ihTVmE9ZTOrDYwDTgXWALPMbFII4d2Ew0YDG0MIXcxsJHALcKGZdQVGAkcCrYFpZnZY9JyKzhmvEODTT2HpUm8WzpoFs2f7NwLwlcWDBnkt9bPO8tsiUpiaN4exY73ywLRpPrX8kUf8y2K9et7NdPzx0LMnfOc7cNhhWbn2KJUC+32A4hDCCgAzewwYBiR+eA8D/jO6PhG4y8wsuv+xEMJ2YKWZFUfnI4Vzps/y5bB5s284s2MH7NzpTbovv4SNG30K2caN/u3/ww9h1Sr44IN9m30dOnixuSuvhP79fZygTp2MhCsiOaqoyAeaBw/2z49//MM335kxw8ccdu7ce2y7dp4cWrf2MtwtW/pP8+aeLOrX95969fzyiCMyPikllYTQBlidcHsN0LesY0IIu8zsS6BFdP/bpZ7bJrpe0TnTZ+hQWLKk/GPq1PF/iPbtvS/w7LN9/+JDDvGsfsABGQtPRPJQvXreizBokN/eutVnG77/vvc8LF3q14uLYf162LKl/PN9/XXGt89NJSFYkvtKT74t65iy7k+W5pJO6DWzMcCY6OZmM1taRpxV0RL4DPDM/emn/jNrVhpfIm32xpobPN4rr4w7jlTl0vubS7FCNsRbuf+H8cebTNldTKnE2yGVl0glIawB2iXcbgt8XMYxa8ysCNgf+LyC51Z0TgBCCOOB8SnEWWlmNjuE0CsT5063XIoVFG8m5VKsoHgzLZ3xptIhNQs41Mw6mVldfJB4UqljJgGjouvDgVdCCCG6f2Q0C6kTcCjwTornFBGRGlRhCyEaE7gGeBGoDdwXQlhsZr8BZocQJgH3Ag9Gg8af4x/wRMc9jg8W7wKuDiHsBkh2zvT/eiIikqpUuowIIUwBppS678aE69uAEWU892bg5lTOGYOMdEVlSC7FCoo3k3IpVlC8mZa2eC3kWXEmERGpGpWuEBERoAATgpndambvmdkCM3vazJomPJa0zEbcsrnMh5m1M7NXzWyJmS02sx9H9zc3s5fMbFl02SzuWBOZWW0zm2dmz0a3O0VlV5ZFZVjqxh1jCTNramYTo/+3S8ysfza/v2Z2XfR/YZGZPWpm9bPp/TWz+8xsnZktSrgv6ftp7s7ob2+BmfXMglgz9hlWcAkBeAnoFkLoDrwPjAUoVWZjMPC/UdmOWCWUDjkD6ApcFMWaLXYB/xZCOALoB1wdxXcD8HII4VDg5eh2NvkxkLha8RbgjijejXg5lmzxJ+CFEMLhQA887qx8f82sDXAt0CuE0A2fNFJSziZb3t+/43/jicp6P8/AZ0ceiq+HuruGYizxd74da8Y+wwouIYQQpoYQdkU338bXQEBCmY0QwkogscxGnL4pHRJC2AGUlPnICiGEtSGEudH1r/APqzZ4jPdHh90PnBNPhN9mZm2BM4F7otsGfBcvuwJZFK+ZNQFOwmfyEULYEUL4gix+f/HJKg2iNUkNgbVk0fsbQpiOz4ZMVNb7OQx4ILi3gaZmdnDNRJo81kx+hhVcQijlCuD56HqyEh1tvvWMmpetcX2LeZXbY4CZwIEhhLXgSQPIptoffwT+A9gT3W4BfJHwR5ZN73FnYD3wt6iL6x4z248sfX9DCB8BtwEf4ongS2AO2fv+lijr/cz2v7+0foblZUIws2lR/2Xpn2EJx/wC7+54uOSuJKfKhilY2RrXPsysEfAk8JMQwqa44ymLmZ0FrAshzEm8O8mh2fIeFwE9gbtDCMcAW8iS7qFkor73YUAnvMLxfni3S2nZ8v5WJGv/b2TiMyyldQi5JoQwqLzHzWwUcBYwMOydd5tKiY44ZGtc3zCzOngyeDiE8FR096dmdnAIYW3UxF4XX4T7OB4428yGAPWBJniLoamZFUXfYrPpPV4DrAkhzIxuT8QTQra+v4OAlSGE9QBm9hRwHNn7/pYo6/3Myr+/TH2G5WULoTxmNhj4GXB2CCFx54qyymzELavLfET97/cCS0IItyc8lFjOZBTwTE3HlkwIYWwIoW0IoSP+Xr4SQrgEeBUvuwLZFe8nwGoz+05010B85X9Wvr94V1E/M2sY/d8oiTcr398EZb2fk4DLotlG/YAvS7qW4pLRz7AQQkH94AMtq4H50c+fEx77BbAcWAqcEXesCXENwWcTLAd+EXc8pWI7AW+WLkh4T4fg/fIvA8uiy+Zxx5ok9pOBZ6PrnaM/nmLgCaBe3PElxHk0MDt6j/8PaJbN7y/wa+A9YBHwIFAvm95f4FF8fGMn/q16dFnvJ94NMy7621uIz56KO9aMfYZppbKIiAAF2GUkIiLJKSGIiAighCAiIhElBBERAZQQREQkooQgBcvMgpk9mHC7yMzWl1RArcR5Tk71OWb2HTObY2b/NLP+Ca87zczK3EVdpCYoIUgh2wJ0M7MG0e1TgY8qc4KogFtlXImvNB4O/DS674fAg2HfRUYiNU4JQQrd83jlU4CL8IVAAJhZHzN7Myoq92bJamEzu9zMnjCzycDUxJOZWe/o+M5mNsDM5kc/88ysMb7AqAFeBXRnVMt+KPBA5n9VkfLlZS0jkUp4DLgx6vLpDtwHnBg99h5wUghhl5kNAv4LOD96rD/QPYTwuZmdDGBmxwH/AwwLIXxoZn8Crg4hvBEV/9uGr3p9AF+9eyVwI3Bz0ApRyQJKCFLQQggLorLdFwFTSj28P3C/mR2Kl+eok/DYSyGExDr1R+CbnZ8WQigpKPYGcLuZPQw8FUJYg9f6ORnAzLrgFUHfi8Yy6gK/CiG8n77fUCR16jIS8aJgt5HQXRT5LfBq8J2/huLVUUtsKXXsWrwFcEzJHSGE3wP/gncRvW1mh5d6zs3Ar/Adxh4Gbop+RGKhFoKIdxN9GUJYWNL9E9mfvYPMl1dwji/wwmNTzWxLCOE1MzskhLAQWBjNKDoc74bCzAYAH4UQlkWzi/YAu/GxBZFYKCFIwYu6cv6U5KE/4F1G1wOvpHCeT81sKPC8mV0BfM/MTsE/6N8l2tkqKgv9S+CC6Knj8RZCET7jSCQWqnYqIiKAxhBERCSihCAiIoASgoiIRJQQREQEUEIQEZGIEoKIiABKCCIiElFCEBERAP4fZ8J6cpNPp/gAAAAASUVORK5CYII="/>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ata:image/png;base64,iVBORw0KGgoAAAANSUhEUgAAAYQAAAEKCAYAAAASByJ7AAAABHNCSVQICAgIfAhkiAAAAAlwSFlzAAALEgAACxIB0t1+/AAAADl0RVh0U29mdHdhcmUAbWF0cGxvdGxpYiB2ZXJzaW9uIDIuMS4yLCBodHRwOi8vbWF0cGxvdGxpYi5vcmcvNQv5yAAAIABJREFUeJzt3XmYVOWVx/HvgWYVkNWFHUSjiKDI6oYGVEQRF1DUKEYmaKJjopOZSBadLM4To6OJI2NC1MRdFHUERUXcCC7IGhYRaRYFRUFEEWTnnT/ObSna6u7q7qq+tfw+z9NPbbdunS7oOvVu57UQAiIiIrXiDkBERLKDEoKIiABKCCIiElFCEBERQAlBREQiSggiIgIoIYiISEQJQUREACUEERGJFMUdQGW0bNkydOzYMe4wRERyypw5cz4LIbSq6LicSggdO3Zk9uzZcYchIpJTzOyDVI5Tl5GIiABKCCIiElFCEBERQAlBREQiSggiIgIoIYiISEQJQUREACUEERGJKCGIiAiQYyuVRfLG+PGZO/eYMZk7t+Q1tRBERARQQhARkYgSgoiIAEoIIiISUUIQERFACUFERCJKCCIiAighiIhIRAvTROIUAixbBp99Bl9/Dc2awdFHQ+3acUcmBUgJQSQun38OjzwCCxfue3/LljB4MBx/PNRSI15qjhKCSBwWLIB77vEWwogR0KMHNGwIxcUwZQo89BCsWAGXXqqkIDVGCUGkpi1c6MngwAPhyiu9RVCiRw/o3h2efdZ/9uyBUaOUFKRGKCGI1KTPPoOzz4b69eHqq6Fp028fYwZDh3oSmDTJj73oopqPVQqOEoJITQkBLrkE1q6F665LngwSnXmmDzRPmwbdusFRR9VMnFKw1A4VqSmTJsHUqXDbbdCpU2rPOeccaNMGHngANm/ObHxS8JQQRGrCzp3ws5/B4YfDVVel/rw6deCKK7yl8NBDmYtPBCUEkZrx17/C0qVw661QVMme2rZtfUxh3jx4993MxCeCEoJI5m3aBDfdBCef7OMCVTFwILRoAU895TOPRDJACUEk0+65x2cX/eEPPoOoKurUgWHDYPVqmDUrvfGJRJQQRDJp924YNw5OOAF6967euXr3hnbt4JlnfExCJM2UEEQy6YUXfMXxNddU/1y1asF558GGDTBjRvXPJ1KKEoJIJt11Fxx8sH+Qp0PXrtC5M7z0krc+RNJICUEkU5Yt8xbCVVf5GEC6nH66txLmzk3fOUVQQhDJnLvv9kQwZkx6z9u9u9dBmjrVVz+LpIkSgkgm7Nrlpa2HDoWDDkrvuWvVgkGD4MMPfW2DSJooIYhkwuuvw6efZq4oXf/+0LixjyWIpIkSgkgmPPYYNGpU9YVoFalTBwYMgEWLYP36zLyGFJyUEoKZDTazpWZWbGY3JHm8nplNiB6faWYdo/tPNbM5ZrYwuvxuwnOOje4vNrM7zaq6Ykcky+zYAU8+6YXpGjTI3OuccIIvdNMUVEmTChOCmdUGxgFnAF2Bi8ysa6nDRgMbQwhdgDuAW6L7PwOGhhCOAkYBDyY8525gDHBo9DO4Gr+HSPaYOhU2boSRIzP7Os2a+QDzG2/4mIVINaXSQugDFIcQVoQQdgCPAcNKHTMMuD+6PhEYaGYWQpgXQvg4un8xUD9qTRwMNAkhvBVCCMADwDnV/m1EssGjj0Lz5nDqqZl/rZNOgq++8sJ3ItWUSkJoA6xOuL0mui/pMSGEXcCXQItSx5wPzAshbI+OX1PBOUVyz9atXlri/POhbt3Mv17Xrl70bvr0zL+W5L1UEkKyvv3Sk5/LPcbMjsS7ka6sxDlLnjvGzGab2ez1GjyTbPfqq7BlS/pWJlekVi1vJbz/PnzySc28puStVBLCGqBdwu22wMdlHWNmRcD+wOfR7bbA08BlIYTlCce3reCcAIQQxocQeoUQerVq1SqFcEVi9OyzsN9+Xuq6pvTv74PLb71Vc68peSmVhDALONTMOplZXWAkMKnUMZPwQWOA4cArIYRgZk2B54CxIYQ3Sg4OIawFvjKzftHsosuAZ6r5u4jEKwRPCKeeCvXr19zr7r8/HHkkzJypvRKkWipMCNGYwDXAi8AS4PEQwmIz+42ZnR0ddi/QwsyKgeuBkqmp1wBdgF+Z2fzo54DosR8C9wDFwHLg+XT9UiKxWLjQ9ys466yaf+3+/X1mk1YuSzWktJdfCGEKMKXUfTcmXN8GjEjyvN8BvyvjnLOBbpUJViSrPfusXw4ZUvOv3aMHNGyobiOplkpu7ipSQMaPr9zx994LHTrA5MmZiac8depAr17w9ts+DbVx45qPQXKeSleIpMNXX8HKlXDUUfHF0K+fr5KeODG+GCSnKSGIpMOiRT6o3L17fDF07gwHHAAPPxxfDJLTlBBE0mHJEu+madeu4mMzxcz3XX71Va1JkCpRQhCprhA8IRx+uC8Ui1OvXj71VN1GUgVKCCLVtXYtbNrkCSFurVv7OMZjj8UdieQgJQSR6nrvPb/MhoQAXmX1jTd8TYRIJSghiFTXe+9By5b+kw0uvNAvH3883jgk5yghiFTH7t2+OviII+KOZK9DDvGxBHUbSSUpIYhUxwcfwLZt2dNdVGLkSJg9G4qL445EcogSgkh1ZNv4QYkLLvDLCRPijUNyihKCSHUsWeJrDxo1ijuSfbVr53suq9tIKkEJQaSqdu6EFSvgsMPijiS5Cy/0FdSLF8cdieQIJQSRqvrgA9/cPlsTwvDhvlBO3UaSIiUEkap6/32/7NIl3jjKctBBcMop3m0Uku5QK7IPJQSRqlq2zFcGZ9v4QaKRIz3OuXPjjkRygBKCSFXs3g3Ll8Ohh8YdSfnOOw+KiuCJJ+KORHKAEoJIVaxeDdu3Z39CaN4cBg70YnfqNpIKKCGIVEXJgq9sHT9INHy4t2bmz487EslySggiVbFsGbRqBc2axR1Jxc45B2rXVklsqZASgkhl7dnjCSHbu4tKtGzps42eeELdRlIuJQSRyvrkE9iyJXcSAni30bJlsHBh3JFIFlNCEKmskvGDQw6JN47KOPdcX6SmbiMphxKCSGWtWOH7Jx9wQNyRpO6AA2DAAHUbSbmUEEQqa/ly6NzZN7XPJSNGeHXWd9+NOxLJUkoIIpXx1Vewbl1udReVOPdcT2JapCZlUEIQqYwVK/wyFxPCQQfBiSdqHEHKpIQgUhnLl/uc/vbt446kakaM8HLYS5bEHYlkISUEkcpYvtyTQd26cUdSNeed591GaiVIEkoIIqnatcv3QOjcOe5Iqq51azj+eCUESUoJQSRVq1f7Lmm5UL+oPMOHw4IFe/dzEIkoIYikavlyv8zlFgLA+ef7pVoJUooSgkiqVqyAFi2gadO4I6metm2hf38lBPkWJQSRVK1cCZ06xR1FegwfDvPm7W31iKCEIJKaL7+Ezz/Pr4QAaiXIPlJKCGY22MyWmlmxmd2Q5PF6ZjYhenymmXWM7m9hZq+a2WYzu6vUc16Lzjk/+smhwjBScFau9Mt8SQjt20OfPlq1LPuoMCGYWW1gHHAG0BW4yMy6ljpsNLAxhNAFuAO4Jbp/G/Ar4KdlnP6SEMLR0c+6qvwCIjVi5UqvFtquXdyRpM/w4TBnzt5kJwUvlRZCH6A4hLAihLADeAwYVuqYYcD90fWJwEAzsxDClhDCDDwxiOSulSt9MDZXF6QlU9Jt9OST8cYhWaMohWPaAKsTbq8B+pZ1TAhhl5l9CbQAPqvg3H8zs93Ak8DvQlBdXslCe/bAqlXQr1/ckaRm/PjUj23fHsaNgyZNUjt+zJiqxSQ5IZUWQrIav6U/uFM5prRLQghHASdGP5cmfXGzMWY228xmr1+/vsJgRdJu7VrYvj1/xg8SHXusJ7sNG+KORLJAKglhDZDYcdoW+LisY8ysCNgf+Ly8k4YQPoouvwIewbumkh03PoTQK4TQq1WrVimEK5Jm+TagnKhnT7+cOzfeOCQrpJIQZgGHmlknM6sLjAQmlTpmEjAquj4ceKW87h8zKzKzltH1OsBZwKLKBi9SI1auhIYNc2uHtFQdcIAPlCshCCmMIURjAtcALwK1gftCCIvN7DfA7BDCJOBe4EEzK8ZbBiNLnm9mq4AmQF0zOwc4DfgAeDFKBrWBacBf0/qbiaTLqlXQsaPPMspHPXvCM8/Axo3QrFnc0UiMUhlUJoQwBZhS6r4bE65vA0aU8dyOZZz22NRCFInRtm3w0UfQo0fckWTOscd6Qpg7FwYOjDsaiVGefuURSZMPP/RN6fNx/KDEgQf6lFp1GxU8JQSR8pQMKHfsGGsYGdezp9c1+uKLuCORGCkhiJRn5Upo2RIaN447kszq2dNbQvPmxR2JxEgJQaQ8+VThtDwHH+y7qc2ZE3ckEiMlBJGybNzoXSiFkBDAWwnFxV7ZVQqSEoJIWfJ5QVoyxx7r3Ubz58cdicRECUGkLCtXQu3a+VXhtDwHHwwHHaRuowKmhCBSllWrPBnUqRN3JDXDzFsJ778PmzbFHY3EQAlBJJndu+GDD/J/umlpJbON1G1UkJQQRJJZvDh/K5yWp00br2+kRWoFSQlBJJmZM/2y0BJCSbfR0qWweXPc0UgNU0IQSWbmTNhvv/yscFqRnj19UyB1GxUcJQSRZGbO9PEDS7b3U55r1w5atdJsowKUUrVTyXOV2XKxsnJxy8WvvvIxhDPPjDuSeJh5K+Gll2DLFm8pSUFQC0GktNmz87/CaUXUbVSQlBBESisZUC60KaeJOnSAFi3UbVRglBBESps5E7p0gUaN4o4kPmbQqxcsWaJFagVECUEkUQieEPr2jTuS+PXt691GaiUUDCUEkURr1sDatUoI4IvU2rbd24UmeU8JQSRRyYefEoLr08eL/H36adyRSA1QQhBJNHMm1K0LPXrEHUl26NPHxxPeeSfuSKQGKCGIJJo5E445BurVizuS7NCsGRx2mCeEEOKORjJMCUGkxM6dvgahX7+4I8kuffvCunVeDlzymhKCSIkFC2DrVujfP+5IskvPnlBUpMHlAqCEIFLizTf9UglhXw0aQPfu3nrauTPuaCSDlBBESrz1FrRuXThbZlZG375e42natLgjkQxSQhAp8dZb3jooxAqnFenWzYvcPfRQ3JFIBikhiAB88okPmqq7KLmiIt845//+Txvn5DElBBHw1gHAccfFG0c269sXvv4ann467kgkQ5QQRMATQt26PqNGkuvc2UuC339/3JFIhighiIAnhJ49tSCtPLVqwfe/Dy+/DCtWxB2NZIASgsiOHT6lUuMHFbv8ch90/9vf4o5EMkAJQeSf/4Rt25QQUtGuHQwe7Alh9+64o5E0U0IQKRlQVkJIzejR8NFH8OKLcUciaaaEIPLWW173v23buCPJDUOHQqtWcO+9cUciaZZSQjCzwWa21MyKzeyGJI/XM7MJ0eMzzaxjdH8LM3vVzDab2V2lnnOsmS2MnnOnmVYDSUxKFqRJaurWhcsug0mTtE9CnqkwIZhZbWAccAbQFbjIzLqWOmw0sDGE0AW4A7glun8b8Cvgp0lOfTcwBjg0+hlclV9ApFrWroUPPlBCqKzRo2HXLnjwwbgjkTRKpYXQBygOIawIIewAHgOGlTpmGFAyOXkiMNDMLISwJYQwA08M3zCzg4EmIYS3QggBeAA4pzq/iEiVaPygao44whfx3Xuv9knII6kkhDbA6oTba6L7kh4TQtgFfAm0qOCcayo4JwBmNsbMZpvZ7PXr16cQrkgllCxIO+aYuCPJPaNHw3vv7a0SKzkvlYSQrG+/9FeCVI6p0vEhhPEhhF4hhF6tWrUq55QiVfDWW16jRwvSKu+CC6BRIw0u55FUEsIaILEecFvg47KOMbMiYH/g8wrOmTilI9k5RTJLC9Kqp1EjGDkSJkyATZvijkbSIJWEMAs41Mw6mVldYCQwqdQxk4BR0fXhwCvR2EBSIYS1wFdm1i+aXXQZ8EyloxepjnnzYPt2JYTqGD3aC949+mjckUgaVJgQojGBa4AXgSXA4yGExWb2GzM7OzrsXqCFmRUD1wPfTE01s1XA7cDlZrYmYYbSD4F7gGJgOfB8en4lkRRpQLn6+vaFo4+GceM0uJwHilI5KIQwBZhS6r4bE65vA0aU8dyOZdw/G+iWaqAiaffmm16KoU3S+QySCjO4+mr4wQ9gxgw48cS4I5Jq0EplKUwhwPTpcNJJcUeS+y6+GJo2hbvuqvhYyWpKCFKYli3zVbYDBsQdSe5r2BCuuAKeesoX+knOUkKQwjR9ul+qhZAeP/yhr1z+y1/ijkSqQQlBCtP06XDAAXDYYXFHkh+6dIEzzoA//9lnbklOUkKQwvT66946UE3F9LnuOu+G0xTUnKWEIIXngw/gww/VXZRugwZBt25w++2agpqjUpp2KpJXSsYPNKBceePHl/94z57wwANw/fVeAK8yxoypelySFmohSOGZPt2nSXbTMpi069MHmjSBadPijkSqQAlBCs/06b6Aqpb++6ddnTpw8smwaBF8rPJkuUZ/EVJYPvoI3n9f3UWZNGCAV4/Vnss5RwlBCktJV8agQfHGkc8aNfIW2DvvwGefxR2NVIISghSWadN8g/ijjoo7kvw2aJB3yU2dGnckUglKCFI4QvCEUPJhJZnTrJlXkX3jDfjyy7ijkRRp2qlU3rp1sHix98Vv2gRt20L79r7zWP36cUdXtsWL4ZNP1F1UU04/3SugTp0KI5IWQ5Yso4Qgqdu5E5591v/A9+zxb4HNmsHbb8Nrr8Hkyb6D1tFHxx1pci+95JdKCDWjVSvfL+H11+HUU32qr2Q1JQRJzSefeJ2atWvhuONgyBBo2dJLP+zZA8XFXrLg7ruhXz+47DKoXTvuqPc1bZrXLmrfPu5ICsdZZ/ng8vPPw0UXxR2NVEAdqVKxTz/1cgRbtsC118KoUf7tr6QOUK1a/kH7y1/CmWd6i+Hvf/dEkS127PBvqmod1KxWrfwLxIwZ8Hl526xLNlBCkPKtX+/JYM8eL1525JFlH1u7Npx9Npx7rn8rvP/+7EkKb7/tCe3UU+OOpPCceaZfPvdcvHFIhZQQpGxbt8Kdd/rYwXXXQevWqT1v8GBPDG+/DbfdltkYU/XCC56wTj457kgKT/Pmvi7hzTe961GylhKCJBcCPPigLyy66qrK7zs8ZIgXOvv5z/2DIG6TJnl1Uw1sxuPMM6FuXXjyybgjkXIoIUhyr70Gc+bAsGFV20TGDC691AdwL7oo3v7jFSt8yunQofHFUOgaN/YNdBYsgKVL445GyqCEIN/20UcwcaJXAz3ttKqfp2FDmDDBZyb967+mL77KmjzZL88+O74YBAYOhBYt4IknsmdsSfahhCD72rPHu4rq14fLL6/+it7evWHsWHjkkfjKGEyaBF27wiGHxPP64urUgXPOgdWrs6MbUb5FCUH29corsHIlXHihN/PTYexY73b64Q/h66/Tc85UffGFl7tWd1F26N3b919+6inYvDnuaKQUJQTZ67PP4JlnvKuod+/0nbd+fV/UtmIF/Pa36TtvKl54AXbtUndRtjCDiy/2GWxPPx13NFKKVirLXhMm+B/sJZekf/P5U07xBW233eZdUd/5TnrPX5bJk31Fdd++NfN6UrE2bXw84aWXfNFaSVdeRdtzVoe250yJWgji3n3XZ4CceabPG8+EW27xgeaf/KRmNmHfutUTwtlnZ18ZjUJ31lleB+uhh3ydi2QFJQSB3bvh8ce9zMB3v5u51znwQLjpJu/GqYlVq5Mnw1dfeYtHskv9+v7v8vHHWsGcRZQQxGv8rF0Lw4f7TJBMuuYa7y667jrYvj2zr/XQQ949oe0ys9NRR/meCS++CKtWxR2NoIQgGzb4N+kjjoAePTL/enXrwh//6NVR//SnzL3OZ595hc2LL1Z3UTa74AJo0sSLIarrKHZKCIXuppu8r33EiPQPJJdl8GCfBvrb33rLJBOeeMJnF6m7KLs1bOgr2teu9cWQEislhEK2aJFPBx0woPK1iqrr9tu9JPUNN2Tm/A895NNnu3fPzPklfbp187Lkr70G8+bFHU1BU0IoVCF4P36TJvEs2urSBa6/Hh54AGbOTO+5i4t9Jez3vldzrR6pnnPPhQ4d/P/Dhg1xR1OwlBAK1eTJvoPYr38NjRrFE8PPfw4HH+x1jtJZ2+bOO31w/NJL03dOyayiIvjBD/z/wZ//7K1HqXEpJQQzG2xmS82s2My+1cY3s3pmNiF6fKaZdUx4bGx0/1IzOz3h/lVmttDM5pvZ7HT8MpKiHTvg3/7NB5Kvuiq+OBo39rUJs2b5ZjrpsHEj3HefV1hNdf8GyQ6tWsEVV8CHH8LDD9fMWhXZR4UJwcxqA+OAM4CuwEVm1rXUYaOBjSGELsAdwC3Rc7sCI4EjgcHA/0bnK3FKCOHoEEKvav8mkrr/+R/vVrn99sxPM63IJZf4Hsxjx8KmTdU/31/+4jujXX999c8lNa9HD+/CfPttePnluKMpOKm0EPoAxSGEFSGEHcBjwLBSxwwDSr7iTQQGmplF9z8WQtgeQlgJFEfnk7isXw+/+Y1vYDN4cNzReDXVO++EdeuqX+doxw5PdoMG1cwUWsmMIUPg6KN91tH8+XFHU1BSSQhtgNUJt9dE9yU9JoSwC/gSaFHBcwMw1czmmJkKjdSUX/3Kv0H/93/HHclevXvD97/v6xMWLKj6eSZM8JWvah3ktlq1vOuoQwe45x5vzUqNSCUhJJumUbpzr6xjynvu8SGEnnhX1NVmdlLSFzcbY2azzWz2+vXrUwhXyrRgAfz1r3D11XD44XFHs69bbvEidJdcAtu2Vf75W7bAL3/p00yzoeUj1VOvnk82aN4cxo3zRC8Zl0pCWAO0S7jdFij9r/PNMWZWBOwPfF7ec0MIJZfrgKcpoysphDA+hNArhNCrVatWKYQrSYXg35ybNvXFaNmmZUsfDF60CH7xi8o//3e/88HIceM01TRfNGoE117rM5DuvNMnDEhGpZIQZgGHmlknM6uLDxJPKnXMJGBUdH048EoIIUT3j4xmIXUCDgXeMbP9zKwxgJntB5wGLKr+ryNlmjTJB+l+/evMVTOtrjPOgB/9yAe7K7O72rvv7i2rfcIJGQtPYtCypSeFrVs9KdT0BksFpsKEEI0JXAO8CCwBHg8hLDaz35hZya4j9wItzKwYuB64IXruYuBx4F3gBeDqEMJu4EBghpn9E3gHeC6E8EJ6fzX5xvbt8NOf+jaScU4zTcWtt/rK1eHDYe7cio/fudN/p8aN4Q9/yHx8UvPatfPd9j79FO66q2pdipKSlDbICSFMAaaUuu/GhOvbgBFlPPdm4OZS960ANA2kptx6qw/MvfiiN7+zWcOGXh77+ON9LGDGDN9+M5ndu+Gyy+Af//DiaOpSzF+HHw7/8i8+BnbXXT6+UK9e3FHlHa1UzncrVsDNN3vxutNOizua1LRps7fLaMAA7+4qbfdun4ny2GM+ID1q1LePkfzSs6f/mxcX+1iRVjOnXZZ/XZRvVGV7wRD821QIcOyxmd2iMN0OOwxeecVnHQ0b5mWSzzsPOneGt97y32vZMt8NrWnT3PrdpOp69/b/z/fd50nh6qu9pLqkhRJCPps3z2ftjBjh2xXmmm7dvKzF73/vrZzHH9/7WP/+vk/zscfGF5/Eo08fr3n097/D3Xf7RIS4V9znCXUZ5avNm+HRR31A7pRT4o6m6urWhRtv9CmHCxfC00/D7NlezVTJoHD16+fjR0uWeDE8ba6TFmoh5KsJEzwp/PjH+bFjWMOG3mLo1i3uSCRbHHectxQefNBrWF15pVoK1aQWQj6aPx/eecdrwrRtG3c0Iplzwgk+zrRwoc9A2rUr7ohymhJCvtm0yUsHt23rC71E8t1JJ3m583/+E+6912egSZUoIeSTPXt8X4Gvv/Zicdm+5kAkXU4+2WeizZ0Lf/tbejdcKiD6xMgnr7zis4pGjlRXkRSegQO9y+ipp3zcbNQor5wqKVNCyBerVvkfQo8e/m1JpBCdfrp3GT3zjCeF731PSaESlBDywaZNPvWuaVOfiqdqn1LIhgzxlsJzz3lSuPjiuCPKGUoIuW73bp9yt3kz/Md/eMlgkUI3dKj/bbzwgieFMWP0RSkFakvlshC8lk9xsbcM2rePOyKR7GAG55zj26m++ir8+7/734uUSy2EXPb88zB9uveb9tFW1SL7MPMy6rt2+ZaxDRpUf9/uPKeEkKvefNMHzvr08W9CIvJtZnDhhdCli++q17AhjB0bd1RZSwkhF82d68v1jzhCU+tEKlKrlk+62LoVfv5zTwo//nHcUWUlJYRcM3++L9Hv1Ml3CtPiM5GK1a7t1VG3boWf/MS7j8aMiTuqrKOvlrlk3jyfUdShg+8YVb9+3BGJ5I6iIq8APGSIf5l68MG4I8o6Sgi54o03PBl07OjN3QYN4o5IJPfUrQsTJ3pJ+Msv9+vyDSWEbBeCbxH5wAPQteve5q6IVE2DBj4ho18/L4r33HNxR5Q1lBCy2Y4d3s95ww2+deCPfqSNxUXSoVEjmDLFS72cf74vYBMlhKy1YQMMHgz33AO//KVvLq4BZJH02X9/ePFFn603bBhMnhx3RLFTQshGc+b49pBvvOEDX7/9raaWimRCixbw8svQvTucd54XiCxg+pTJJiH4lNLjj/d67jNmeLVGEcmc5s1h2jTvlr3gAt9+tkApIWSLDRt8mf2YMXDiid5K6N077qhECkNJ99Hxx3t11AKdkqqEkA1KmqyTJ8Ott/p/zFat4o5KpLA0buwDzSef7BUA/vjHuCOqcUoIcdq+3aswDhoETZrAzJnw059qvEAkLvvtB88+6+MJ110H119fUNtx6pMnLtOnwzHHwG23+arJOXP8tojEq0EDH0e49lq44w5PDps2xR1VjVBCqGkbNsDo0TBgAHz9tTdR777bC26JSHaoXdu7jP70J28x9OsHy5bFHVXGKSHUlBB8oOrww+H++313s8WL4Ywz4o5MRJIx81bC1Kmwbp1PBX/kkbijyiglhJowbZrvW3DZZXDIIV6++pZbvL9SRLLbd7/rXbpHHQWXXOIDzl98EXdUGaGEkEnvvAMDB8LUpF4LAAAKK0lEQVSpp/o3jPvu841tunePOzIRqYwOHeD11+HGG+Ghh7yu2MSJebctpxJCJsycCeeeC337woIF3hf5/vvw/e9rBpFIrioqgl//2v++DzoIRozw8jLz58cdWdro0yldtm/3De9POMEHoF59FW66CVas8HLVKkonkh969fLW/x13wKxZPjvw4ov9y1+OU0Kojj17vN7QtddC69ZeSvfjj71FsHo1/Od/+mIXEckvRUVein7FCvjZz7ycdo8ecNpp8PTT/gUxB6WUEMxssJktNbNiM7shyeP1zGxC9PhMM+uY8NjY6P6lZnZ6qufMWhs2eAGsMWOgfXtvEYwf72MFU6dCcbG3CJQIRPJf06bw+9/7F8D/+i9YtMjXLbRuDVde6dUHvv467ihTVmE9ZTOrDYwDTgXWALPMbFII4d2Ew0YDG0MIXcxsJHALcKGZdQVGAkcCrYFpZnZY9JyKzhmvEODTT2HpUm8WzpoFs2f7NwLwlcWDBnkt9bPO8tsiUpiaN4exY73ywLRpPrX8kUf8y2K9et7NdPzx0LMnfOc7cNhhWbn2KJUC+32A4hDCCgAzewwYBiR+eA8D/jO6PhG4y8wsuv+xEMJ2YKWZFUfnI4Vzps/y5bB5s284s2MH7NzpTbovv4SNG30K2caN/u3/ww9h1Sr44IN9m30dOnixuSuvhP79fZygTp2MhCsiOaqoyAeaBw/2z49//MM335kxw8ccdu7ce2y7dp4cWrf2MtwtW/pP8+aeLOrX95969fzyiCMyPikllYTQBlidcHsN0LesY0IIu8zsS6BFdP/bpZ7bJrpe0TnTZ+hQWLKk/GPq1PF/iPbtvS/w7LN9/+JDDvGsfsABGQtPRPJQvXreizBokN/eutVnG77/vvc8LF3q14uLYf162LKl/PN9/XXGt89NJSFYkvtKT74t65iy7k+W5pJO6DWzMcCY6OZmM1taRpxV0RL4DPDM/emn/jNrVhpfIm32xpobPN4rr4w7jlTl0vubS7FCNsRbuf+H8cebTNldTKnE2yGVl0glIawB2iXcbgt8XMYxa8ysCNgf+LyC51Z0TgBCCOOB8SnEWWlmNjuE0CsT5063XIoVFG8m5VKsoHgzLZ3xptIhNQs41Mw6mVldfJB4UqljJgGjouvDgVdCCCG6f2Q0C6kTcCjwTornFBGRGlRhCyEaE7gGeBGoDdwXQlhsZr8BZocQJgH3Ag9Gg8af4x/wRMc9jg8W7wKuDiHsBkh2zvT/eiIikqpUuowIIUwBppS678aE69uAEWU892bg5lTOGYOMdEVlSC7FCoo3k3IpVlC8mZa2eC3kWXEmERGpGpWuEBERoAATgpndambvmdkCM3vazJomPJa0zEbcsrnMh5m1M7NXzWyJmS02sx9H9zc3s5fMbFl02SzuWBOZWW0zm2dmz0a3O0VlV5ZFZVjqxh1jCTNramYTo/+3S8ysfza/v2Z2XfR/YZGZPWpm9bPp/TWz+8xsnZktSrgv6ftp7s7ob2+BmfXMglgz9hlWcAkBeAnoFkLoDrwPjAUoVWZjMPC/UdmOWCWUDjkD6ApcFMWaLXYB/xZCOALoB1wdxXcD8HII4VDg5eh2NvkxkLha8RbgjijejXg5lmzxJ+CFEMLhQA887qx8f82sDXAt0CuE0A2fNFJSziZb3t+/43/jicp6P8/AZ0ceiq+HuruGYizxd74da8Y+wwouIYQQpoYQdkU338bXQEBCmY0QwkogscxGnL4pHRJC2AGUlPnICiGEtSGEudH1r/APqzZ4jPdHh90PnBNPhN9mZm2BM4F7otsGfBcvuwJZFK+ZNQFOwmfyEULYEUL4gix+f/HJKg2iNUkNgbVk0fsbQpiOz4ZMVNb7OQx4ILi3gaZmdnDNRJo81kx+hhVcQijlCuD56HqyEh1tvvWMmpetcX2LeZXbY4CZwIEhhLXgSQPIptoffwT+A9gT3W4BfJHwR5ZN73FnYD3wt6iL6x4z248sfX9DCB8BtwEf4ongS2AO2fv+lijr/cz2v7+0foblZUIws2lR/2Xpn2EJx/wC7+54uOSuJKfKhilY2RrXPsysEfAk8JMQwqa44ymLmZ0FrAshzEm8O8mh2fIeFwE9gbtDCMcAW8iS7qFkor73YUAnvMLxfni3S2nZ8v5WJGv/b2TiMyyldQi5JoQwqLzHzWwUcBYwMOydd5tKiY44ZGtc3zCzOngyeDiE8FR096dmdnAIYW3UxF4XX4T7OB4428yGAPWBJniLoamZFUXfYrPpPV4DrAkhzIxuT8QTQra+v4OAlSGE9QBm9hRwHNn7/pYo6/3Myr+/TH2G5WULoTxmNhj4GXB2CCFx54qyymzELavLfET97/cCS0IItyc8lFjOZBTwTE3HlkwIYWwIoW0IoSP+Xr4SQrgEeBUvuwLZFe8nwGoz+05010B85X9Wvr94V1E/M2sY/d8oiTcr398EZb2fk4DLotlG/YAvS7qW4pLRz7AQQkH94AMtq4H50c+fEx77BbAcWAqcEXesCXENwWcTLAd+EXc8pWI7AW+WLkh4T4fg/fIvA8uiy+Zxx5ok9pOBZ6PrnaM/nmLgCaBe3PElxHk0MDt6j/8PaJbN7y/wa+A9YBHwIFAvm95f4FF8fGMn/q16dFnvJ94NMy7621uIz56KO9aMfYZppbKIiAAF2GUkIiLJKSGIiAighCAiIhElBBERAZQQREQkooQgBcvMgpk9mHC7yMzWl1RArcR5Tk71OWb2HTObY2b/NLP+Ca87zczK3EVdpCYoIUgh2wJ0M7MG0e1TgY8qc4KogFtlXImvNB4O/DS674fAg2HfRUYiNU4JQQrd83jlU4CL8IVAAJhZHzN7Myoq92bJamEzu9zMnjCzycDUxJOZWe/o+M5mNsDM5kc/88ysMb7AqAFeBXRnVMt+KPBA5n9VkfLlZS0jkUp4DLgx6vLpDtwHnBg99h5wUghhl5kNAv4LOD96rD/QPYTwuZmdDGBmxwH/AwwLIXxoZn8Crg4hvBEV/9uGr3p9AF+9eyVwI3Bz0ApRyQJKCFLQQggLorLdFwFTSj28P3C/mR2Kl+eok/DYSyGExDr1R+CbnZ8WQigpKPYGcLuZPQw8FUJYg9f6ORnAzLrgFUHfi8Yy6gK/CiG8n77fUCR16jIS8aJgt5HQXRT5LfBq8J2/huLVUUtsKXXsWrwFcEzJHSGE3wP/gncRvW1mh5d6zs3Ar/Adxh4Gbop+RGKhFoKIdxN9GUJYWNL9E9mfvYPMl1dwji/wwmNTzWxLCOE1MzskhLAQWBjNKDoc74bCzAYAH4UQlkWzi/YAu/GxBZFYKCFIwYu6cv6U5KE/4F1G1wOvpHCeT81sKPC8mV0BfM/MTsE/6N8l2tkqKgv9S+CC6Knj8RZCET7jSCQWqnYqIiKAxhBERCSihCAiIoASgoiIRJQQREQEUEIQEZGIEoKIiABKCCIiElFCEBERAP4fZ8J6cpNPp/gAAAAASUVORK5CYII="/>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5" name="TextBox 4"/>
          <p:cNvSpPr txBox="1"/>
          <p:nvPr/>
        </p:nvSpPr>
        <p:spPr>
          <a:xfrm>
            <a:off x="500034" y="1571612"/>
            <a:ext cx="8215370" cy="2862322"/>
          </a:xfrm>
          <a:prstGeom prst="rect">
            <a:avLst/>
          </a:prstGeom>
          <a:noFill/>
        </p:spPr>
        <p:txBody>
          <a:bodyPr wrap="square" rtlCol="0">
            <a:spAutoFit/>
          </a:bodyPr>
          <a:lstStyle/>
          <a:p>
            <a:pPr marL="342900" indent="-342900" algn="just"/>
            <a:r>
              <a:rPr lang="en-IN" dirty="0"/>
              <a:t>Data Source: Kaggle</a:t>
            </a:r>
          </a:p>
          <a:p>
            <a:pPr marL="342900" indent="-342900" algn="just"/>
            <a:r>
              <a:rPr lang="en-IN" dirty="0">
                <a:hlinkClick r:id="rId2"/>
              </a:rPr>
              <a:t>https://www.kaggle.com/nicapotato/womens-ecommerce-clothing-reviews</a:t>
            </a:r>
            <a:endParaRPr lang="en-IN" dirty="0"/>
          </a:p>
          <a:p>
            <a:pPr marL="342900" indent="-342900" algn="just"/>
            <a:endParaRPr lang="en-IN" dirty="0"/>
          </a:p>
          <a:p>
            <a:pPr algn="just"/>
            <a:r>
              <a:rPr lang="en-US" b="1" dirty="0"/>
              <a:t>Abstract</a:t>
            </a:r>
            <a:r>
              <a:rPr lang="en-US" dirty="0"/>
              <a:t>: </a:t>
            </a:r>
            <a:r>
              <a:rPr lang="en-IN" dirty="0"/>
              <a:t>It is a Women’s Clothing E-Commerce dataset revolving around the reviews written by customers. Its nine supportive features offer a great environment to parse out the text through its multiple dimensions. Because this is real commercial data, it has been anonymized, and references to the company in the review text and body have been replaced with “retailer”.</a:t>
            </a:r>
          </a:p>
        </p:txBody>
      </p:sp>
    </p:spTree>
    <p:extLst>
      <p:ext uri="{BB962C8B-B14F-4D97-AF65-F5344CB8AC3E}">
        <p14:creationId xmlns:p14="http://schemas.microsoft.com/office/powerpoint/2010/main" val="2173170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9712" y="222598"/>
            <a:ext cx="6589199" cy="1280890"/>
          </a:xfrm>
          <a:ln>
            <a:solidFill>
              <a:schemeClr val="accent1"/>
            </a:solidFill>
          </a:ln>
        </p:spPr>
        <p:txBody>
          <a:bodyPr vert="horz" lIns="91440" tIns="45720" rIns="91440" bIns="45720" rtlCol="0" anchor="ctr">
            <a:normAutofit/>
          </a:bodyPr>
          <a:lstStyle/>
          <a:p>
            <a:pPr algn="l"/>
            <a:r>
              <a:rPr lang="en-IN" dirty="0">
                <a:latin typeface="Cambria" pitchFamily="18" charset="0"/>
                <a:cs typeface="Times New Roman" pitchFamily="18" charset="0"/>
              </a:rPr>
              <a:t>About </a:t>
            </a:r>
            <a:r>
              <a:rPr lang="en-IN" dirty="0" err="1">
                <a:latin typeface="Cambria" pitchFamily="18" charset="0"/>
                <a:cs typeface="Times New Roman" pitchFamily="18" charset="0"/>
              </a:rPr>
              <a:t>DataSet</a:t>
            </a:r>
            <a:r>
              <a:rPr lang="en-IN" dirty="0">
                <a:latin typeface="Cambria" pitchFamily="18" charset="0"/>
                <a:cs typeface="Times New Roman" pitchFamily="18" charset="0"/>
              </a:rPr>
              <a:t>(Contd.)</a:t>
            </a:r>
          </a:p>
        </p:txBody>
      </p:sp>
      <p:sp>
        <p:nvSpPr>
          <p:cNvPr id="1030" name="AutoShape 6" descr="data:image/png;base64,iVBORw0KGgoAAAANSUhEUgAAAYQAAAEKCAYAAAASByJ7AAAABHNCSVQICAgIfAhkiAAAAAlwSFlzAAALEgAACxIB0t1+/AAAADl0RVh0U29mdHdhcmUAbWF0cGxvdGxpYiB2ZXJzaW9uIDIuMS4yLCBodHRwOi8vbWF0cGxvdGxpYi5vcmcvNQv5yAAAIABJREFUeJzt3XmYVOWVx/HvgWYVkNWFHUSjiKDI6oYGVEQRF1DUKEYmaKJjopOZSBadLM4To6OJI2NC1MRdFHUERUXcCC7IGhYRaRYFRUFEEWTnnT/ObSna6u7q7qq+tfw+z9NPbbdunS7oOvVu57UQAiIiIrXiDkBERLKDEoKIiABKCCIiElFCEBERQAlBREQiSggiIgIoIYiISEQJQUREACUEERGJFMUdQGW0bNkydOzYMe4wRERyypw5cz4LIbSq6LicSggdO3Zk9uzZcYchIpJTzOyDVI5Tl5GIiABKCCIiElFCEBERQAlBREQiSggiIgIoIYiISEQJQUREACUEERGJKCGIiAiQYyuVRfLG+PGZO/eYMZk7t+Q1tRBERARQQhARkYgSgoiIAEoIIiISUUIQERFACUFERCJKCCIiAighiIhIRAvTROIUAixbBp99Bl9/Dc2awdFHQ+3acUcmBUgJQSQun38OjzwCCxfue3/LljB4MBx/PNRSI15qjhKCSBwWLIB77vEWwogR0KMHNGwIxcUwZQo89BCsWAGXXqqkIDVGCUGkpi1c6MngwAPhyiu9RVCiRw/o3h2efdZ/9uyBUaOUFKRGKCGI1KTPPoOzz4b69eHqq6Fp028fYwZDh3oSmDTJj73oopqPVQqOEoJITQkBLrkE1q6F665LngwSnXmmDzRPmwbdusFRR9VMnFKw1A4VqSmTJsHUqXDbbdCpU2rPOeccaNMGHngANm/ObHxS8JQQRGrCzp3ws5/B4YfDVVel/rw6deCKK7yl8NBDmYtPBCUEkZrx17/C0qVw661QVMme2rZtfUxh3jx4993MxCeCEoJI5m3aBDfdBCef7OMCVTFwILRoAU895TOPRDJACUEk0+65x2cX/eEPPoOoKurUgWHDYPVqmDUrvfGJRJQQRDJp924YNw5OOAF6967euXr3hnbt4JlnfExCJM2UEEQy6YUXfMXxNddU/1y1asF558GGDTBjRvXPJ1KKEoJIJt11Fxx8sH+Qp0PXrtC5M7z0krc+RNJICUEkU5Yt8xbCVVf5GEC6nH66txLmzk3fOUVQQhDJnLvv9kQwZkx6z9u9u9dBmjrVVz+LpIkSgkgm7Nrlpa2HDoWDDkrvuWvVgkGD4MMPfW2DSJooIYhkwuuvw6efZq4oXf/+0LixjyWIpIkSgkgmPPYYNGpU9YVoFalTBwYMgEWLYP36zLyGFJyUEoKZDTazpWZWbGY3JHm8nplNiB6faWYdo/tPNbM5ZrYwuvxuwnOOje4vNrM7zaq6Ykcky+zYAU8+6YXpGjTI3OuccIIvdNMUVEmTChOCmdUGxgFnAF2Bi8ysa6nDRgMbQwhdgDuAW6L7PwOGhhCOAkYBDyY8525gDHBo9DO4Gr+HSPaYOhU2boSRIzP7Os2a+QDzG2/4mIVINaXSQugDFIcQVoQQdgCPAcNKHTMMuD+6PhEYaGYWQpgXQvg4un8xUD9qTRwMNAkhvBVCCMADwDnV/m1EssGjj0Lz5nDqqZl/rZNOgq++8sJ3ItWUSkJoA6xOuL0mui/pMSGEXcCXQItSx5wPzAshbI+OX1PBOUVyz9atXlri/POhbt3Mv17Xrl70bvr0zL+W5L1UEkKyvv3Sk5/LPcbMjsS7ka6sxDlLnjvGzGab2ez1GjyTbPfqq7BlS/pWJlekVi1vJbz/PnzySc28puStVBLCGqBdwu22wMdlHWNmRcD+wOfR7bbA08BlIYTlCce3reCcAIQQxocQeoUQerVq1SqFcEVi9OyzsN9+Xuq6pvTv74PLb71Vc68peSmVhDALONTMOplZXWAkMKnUMZPwQWOA4cArIYRgZk2B54CxIYQ3Sg4OIawFvjKzftHsosuAZ6r5u4jEKwRPCKeeCvXr19zr7r8/HHkkzJypvRKkWipMCNGYwDXAi8AS4PEQwmIz+42ZnR0ddi/QwsyKgeuBkqmp1wBdgF+Z2fzo54DosR8C9wDFwHLg+XT9UiKxWLjQ9ys466yaf+3+/X1mk1YuSzWktJdfCGEKMKXUfTcmXN8GjEjyvN8BvyvjnLOBbpUJViSrPfusXw4ZUvOv3aMHNGyobiOplkpu7ipSQMaPr9zx994LHTrA5MmZiac8depAr17w9ts+DbVx45qPQXKeSleIpMNXX8HKlXDUUfHF0K+fr5KeODG+GCSnKSGIpMOiRT6o3L17fDF07gwHHAAPPxxfDJLTlBBE0mHJEu+madeu4mMzxcz3XX71Va1JkCpRQhCprhA8IRx+uC8Ui1OvXj71VN1GUgVKCCLVtXYtbNrkCSFurVv7OMZjj8UdieQgJQSR6nrvPb/MhoQAXmX1jTd8TYRIJSghiFTXe+9By5b+kw0uvNAvH3883jgk5yghiFTH7t2+OviII+KOZK9DDvGxBHUbSSUpIYhUxwcfwLZt2dNdVGLkSJg9G4qL445EcogSgkh1ZNv4QYkLLvDLCRPijUNyihKCSHUsWeJrDxo1ijuSfbVr53suq9tIKkEJQaSqdu6EFSvgsMPijiS5Cy/0FdSLF8cdieQIJQSRqvrgA9/cPlsTwvDhvlBO3UaSIiUEkap6/32/7NIl3jjKctBBcMop3m0Uku5QK7IPJQSRqlq2zFcGZ9v4QaKRIz3OuXPjjkRygBKCSFXs3g3Ll8Ohh8YdSfnOOw+KiuCJJ+KORHKAEoJIVaxeDdu3Z39CaN4cBg70YnfqNpIKKCGIVEXJgq9sHT9INHy4t2bmz487EslySggiVbFsGbRqBc2axR1Jxc45B2rXVklsqZASgkhl7dnjCSHbu4tKtGzps42eeELdRlIuJQSRyvrkE9iyJXcSAni30bJlsHBh3JFIFlNCEKmskvGDQw6JN47KOPdcX6SmbiMphxKCSGWtWOH7Jx9wQNyRpO6AA2DAAHUbSbmUEEQqa/ly6NzZN7XPJSNGeHXWd9+NOxLJUkoIIpXx1Vewbl1udReVOPdcT2JapCZlUEIQqYwVK/wyFxPCQQfBiSdqHEHKpIQgUhnLl/uc/vbt446kakaM8HLYS5bEHYlkISUEkcpYvtyTQd26cUdSNeed591GaiVIEkoIIqnatcv3QOjcOe5Iqq51azj+eCUESUoJQSRVq1f7Lmm5UL+oPMOHw4IFe/dzEIkoIYikavlyv8zlFgLA+ef7pVoJUooSgkiqVqyAFi2gadO4I6metm2hf38lBPkWJQSRVK1cCZ06xR1FegwfDvPm7W31iKCEIJKaL7+Ezz/Pr4QAaiXIPlJKCGY22MyWmlmxmd2Q5PF6ZjYhenymmXWM7m9hZq+a2WYzu6vUc16Lzjk/+smhwjBScFau9Mt8SQjt20OfPlq1LPuoMCGYWW1gHHAG0BW4yMy6ljpsNLAxhNAFuAO4Jbp/G/Ar4KdlnP6SEMLR0c+6qvwCIjVi5UqvFtquXdyRpM/w4TBnzt5kJwUvlRZCH6A4hLAihLADeAwYVuqYYcD90fWJwEAzsxDClhDCDDwxiOSulSt9MDZXF6QlU9Jt9OST8cYhWaMohWPaAKsTbq8B+pZ1TAhhl5l9CbQAPqvg3H8zs93Ak8DvQlBdXslCe/bAqlXQr1/ckaRm/PjUj23fHsaNgyZNUjt+zJiqxSQ5IZUWQrIav6U/uFM5prRLQghHASdGP5cmfXGzMWY228xmr1+/vsJgRdJu7VrYvj1/xg8SHXusJ7sNG+KORLJAKglhDZDYcdoW+LisY8ysCNgf+Ly8k4YQPoouvwIewbumkh03PoTQK4TQq1WrVimEK5Jm+TagnKhnT7+cOzfeOCQrpJIQZgGHmlknM6sLjAQmlTpmEjAquj4ceKW87h8zKzKzltH1OsBZwKLKBi9SI1auhIYNc2uHtFQdcIAPlCshCCmMIURjAtcALwK1gftCCIvN7DfA7BDCJOBe4EEzK8ZbBiNLnm9mq4AmQF0zOwc4DfgAeDFKBrWBacBf0/qbiaTLqlXQsaPPMspHPXvCM8/Axo3QrFnc0UiMUhlUJoQwBZhS6r4bE65vA0aU8dyOZZz22NRCFInRtm3w0UfQo0fckWTOscd6Qpg7FwYOjDsaiVGefuURSZMPP/RN6fNx/KDEgQf6lFp1GxU8JQSR8pQMKHfsGGsYGdezp9c1+uKLuCORGCkhiJRn5Upo2RIaN447kszq2dNbQvPmxR2JxEgJQaQ8+VThtDwHH+y7qc2ZE3ckEiMlBJGybNzoXSiFkBDAWwnFxV7ZVQqSEoJIWfJ5QVoyxx7r3Ubz58cdicRECUGkLCtXQu3a+VXhtDwHHwwHHaRuowKmhCBSllWrPBnUqRN3JDXDzFsJ778PmzbFHY3EQAlBJJndu+GDD/J/umlpJbON1G1UkJQQRJJZvDh/K5yWp00br2+kRWoFSQlBJJmZM/2y0BJCSbfR0qWweXPc0UgNU0IQSWbmTNhvv/yscFqRnj19UyB1GxUcJQSRZGbO9PEDS7b3U55r1w5atdJsowKUUrVTyXOV2XKxsnJxy8WvvvIxhDPPjDuSeJh5K+Gll2DLFm8pSUFQC0GktNmz87/CaUXUbVSQlBBESisZUC60KaeJOnSAFi3UbVRglBBESps5E7p0gUaN4o4kPmbQqxcsWaJFagVECUEkUQieEPr2jTuS+PXt691GaiUUDCUEkURr1sDatUoI4IvU2rbd24UmeU8JQSRRyYefEoLr08eL/H36adyRSA1QQhBJNHMm1K0LPXrEHUl26NPHxxPeeSfuSKQGKCGIJJo5E445BurVizuS7NCsGRx2mCeEEOKORjJMCUGkxM6dvgahX7+4I8kuffvCunVeDlzymhKCSIkFC2DrVujfP+5IskvPnlBUpMHlAqCEIFLizTf9UglhXw0aQPfu3nrauTPuaCSDlBBESrz1FrRuXThbZlZG375e42natLgjkQxSQhAp8dZb3jooxAqnFenWzYvcPfRQ3JFIBikhiAB88okPmqq7KLmiIt845//+Txvn5DElBBHw1gHAccfFG0c269sXvv4ann467kgkQ5QQRMATQt26PqNGkuvc2UuC339/3JFIhighiIAnhJ49tSCtPLVqwfe/Dy+/DCtWxB2NZIASgsiOHT6lUuMHFbv8ch90/9vf4o5EMkAJQeSf/4Rt25QQUtGuHQwe7Alh9+64o5E0U0IQKRlQVkJIzejR8NFH8OKLcUciaaaEIPLWW173v23buCPJDUOHQqtWcO+9cUciaZZSQjCzwWa21MyKzeyGJI/XM7MJ0eMzzaxjdH8LM3vVzDab2V2lnnOsmS2MnnOnmVYDSUxKFqRJaurWhcsug0mTtE9CnqkwIZhZbWAccAbQFbjIzLqWOmw0sDGE0AW4A7glun8b8Cvgp0lOfTcwBjg0+hlclV9ApFrWroUPPlBCqKzRo2HXLnjwwbgjkTRKpYXQBygOIawIIewAHgOGlTpmGFAyOXkiMNDMLISwJYQwA08M3zCzg4EmIYS3QggBeAA4pzq/iEiVaPygao44whfx3Xuv9knII6kkhDbA6oTba6L7kh4TQtgFfAm0qOCcayo4JwBmNsbMZpvZ7PXr16cQrkgllCxIO+aYuCPJPaNHw3vv7a0SKzkvlYSQrG+/9FeCVI6p0vEhhPEhhF4hhF6tWrUq55QiVfDWW16jRwvSKu+CC6BRIw0u55FUEsIaILEecFvg47KOMbMiYH/g8wrOmTilI9k5RTJLC9Kqp1EjGDkSJkyATZvijkbSIJWEMAs41Mw6mVldYCQwqdQxk4BR0fXhwCvR2EBSIYS1wFdm1i+aXXQZ8EyloxepjnnzYPt2JYTqGD3aC949+mjckUgaVJgQojGBa4AXgSXA4yGExWb2GzM7OzrsXqCFmRUD1wPfTE01s1XA7cDlZrYmYYbSD4F7gGJgOfB8en4lkRRpQLn6+vaFo4+GceM0uJwHilI5KIQwBZhS6r4bE65vA0aU8dyOZdw/G+iWaqAiaffmm16KoU3S+QySCjO4+mr4wQ9gxgw48cS4I5Jq0EplKUwhwPTpcNJJcUeS+y6+GJo2hbvuqvhYyWpKCFKYli3zVbYDBsQdSe5r2BCuuAKeesoX+knOUkKQwjR9ul+qhZAeP/yhr1z+y1/ijkSqQQlBCtP06XDAAXDYYXFHkh+6dIEzzoA//9lnbklOUkKQwvT66946UE3F9LnuOu+G0xTUnKWEIIXngw/gww/VXZRugwZBt25w++2agpqjUpp2KpJXSsYPNKBceePHl/94z57wwANw/fVeAK8yxoypelySFmohSOGZPt2nSXbTMpi069MHmjSBadPijkSqQAlBCs/06b6Aqpb++6ddnTpw8smwaBF8rPJkuUZ/EVJYPvoI3n9f3UWZNGCAV4/Vnss5RwlBCktJV8agQfHGkc8aNfIW2DvvwGefxR2NVIISghSWadN8g/ijjoo7kvw2aJB3yU2dGnckUglKCFI4QvCEUPJhJZnTrJlXkX3jDfjyy7ijkRRp2qlU3rp1sHix98Vv2gRt20L79r7zWP36cUdXtsWL4ZNP1F1UU04/3SugTp0KI5IWQ5Yso4Qgqdu5E5591v/A9+zxb4HNmsHbb8Nrr8Hkyb6D1tFHxx1pci+95JdKCDWjVSvfL+H11+HUU32qr2Q1JQRJzSefeJ2atWvhuONgyBBo2dJLP+zZA8XFXrLg7ruhXz+47DKoXTvuqPc1bZrXLmrfPu5ICsdZZ/ng8vPPw0UXxR2NVEAdqVKxTz/1cgRbtsC118KoUf7tr6QOUK1a/kH7y1/CmWd6i+Hvf/dEkS127PBvqmod1KxWrfwLxIwZ8Hl526xLNlBCkPKtX+/JYM8eL1525JFlH1u7Npx9Npx7rn8rvP/+7EkKb7/tCe3UU+OOpPCceaZfPvdcvHFIhZQQpGxbt8Kdd/rYwXXXQevWqT1v8GBPDG+/DbfdltkYU/XCC56wTj457kgKT/Pmvi7hzTe961GylhKCJBcCPPigLyy66qrK7zs8ZIgXOvv5z/2DIG6TJnl1Uw1sxuPMM6FuXXjyybgjkXIoIUhyr70Gc+bAsGFV20TGDC691AdwL7oo3v7jFSt8yunQofHFUOgaN/YNdBYsgKVL445GyqCEIN/20UcwcaJXAz3ttKqfp2FDmDDBZyb967+mL77KmjzZL88+O74YBAYOhBYt4IknsmdsSfahhCD72rPHu4rq14fLL6/+it7evWHsWHjkkfjKGEyaBF27wiGHxPP64urUgXPOgdWrs6MbUb5FCUH29corsHIlXHihN/PTYexY73b64Q/h66/Tc85UffGFl7tWd1F26N3b919+6inYvDnuaKQUJQTZ67PP4JlnvKuod+/0nbd+fV/UtmIF/Pa36TtvKl54AXbtUndRtjCDiy/2GWxPPx13NFKKVirLXhMm+B/sJZekf/P5U07xBW233eZdUd/5TnrPX5bJk31Fdd++NfN6UrE2bXw84aWXfNFaSVdeRdtzVoe250yJWgji3n3XZ4CceabPG8+EW27xgeaf/KRmNmHfutUTwtlnZ18ZjUJ31lleB+uhh3ydi2QFJQSB3bvh8ce9zMB3v5u51znwQLjpJu/GqYlVq5Mnw1dfeYtHskv9+v7v8vHHWsGcRZQQxGv8rF0Lw4f7TJBMuuYa7y667jrYvj2zr/XQQ949oe0ys9NRR/meCS++CKtWxR2NoIQgGzb4N+kjjoAePTL/enXrwh//6NVR//SnzL3OZ595hc2LL1Z3UTa74AJo0sSLIarrKHZKCIXuppu8r33EiPQPJJdl8GCfBvrb33rLJBOeeMJnF6m7KLs1bOgr2teu9cWQEislhEK2aJFPBx0woPK1iqrr9tu9JPUNN2Tm/A895NNnu3fPzPklfbp187Lkr70G8+bFHU1BU0IoVCF4P36TJvEs2urSBa6/Hh54AGbOTO+5i4t9Jez3vldzrR6pnnPPhQ4d/P/Dhg1xR1OwlBAK1eTJvoPYr38NjRrFE8PPfw4HH+x1jtJZ2+bOO31w/NJL03dOyayiIvjBD/z/wZ//7K1HqXEpJQQzG2xmS82s2My+1cY3s3pmNiF6fKaZdUx4bGx0/1IzOz3h/lVmttDM5pvZ7HT8MpKiHTvg3/7NB5Kvuiq+OBo39rUJs2b5ZjrpsHEj3HefV1hNdf8GyQ6tWsEVV8CHH8LDD9fMWhXZR4UJwcxqA+OAM4CuwEVm1rXUYaOBjSGELsAdwC3Rc7sCI4EjgcHA/0bnK3FKCOHoEEKvav8mkrr/+R/vVrn99sxPM63IJZf4Hsxjx8KmTdU/31/+4jujXX999c8lNa9HD+/CfPttePnluKMpOKm0EPoAxSGEFSGEHcBjwLBSxwwDSr7iTQQGmplF9z8WQtgeQlgJFEfnk7isXw+/+Y1vYDN4cNzReDXVO++EdeuqX+doxw5PdoMG1cwUWsmMIUPg6KN91tH8+XFHU1BSSQhtgNUJt9dE9yU9JoSwC/gSaFHBcwMw1czmmJkKjdSUX/3Kv0H/93/HHclevXvD97/v6xMWLKj6eSZM8JWvah3ktlq1vOuoQwe45x5vzUqNSCUhJJumUbpzr6xjynvu8SGEnnhX1NVmdlLSFzcbY2azzWz2+vXrUwhXyrRgAfz1r3D11XD44XFHs69bbvEidJdcAtu2Vf75W7bAL3/p00yzoeUj1VOvnk82aN4cxo3zRC8Zl0pCWAO0S7jdFij9r/PNMWZWBOwPfF7ec0MIJZfrgKcpoysphDA+hNArhNCrVatWKYQrSYXg35ybNvXFaNmmZUsfDF60CH7xi8o//3e/88HIceM01TRfNGoE117rM5DuvNMnDEhGpZIQZgGHmlknM6uLDxJPKnXMJGBUdH048EoIIUT3j4xmIXUCDgXeMbP9zKwxgJntB5wGLKr+ryNlmjTJB+l+/evMVTOtrjPOgB/9yAe7K7O72rvv7i2rfcIJGQtPYtCypSeFrVs9KdT0BksFpsKEEI0JXAO8CCwBHg8hLDaz35hZya4j9wItzKwYuB64IXruYuBx4F3gBeDqEMJu4EBghpn9E3gHeC6E8EJ6fzX5xvbt8NOf+jaScU4zTcWtt/rK1eHDYe7cio/fudN/p8aN4Q9/yHx8UvPatfPd9j79FO66q2pdipKSlDbICSFMAaaUuu/GhOvbgBFlPPdm4OZS960ANA2kptx6qw/MvfiiN7+zWcOGXh77+ON9LGDGDN9+M5ndu+Gyy+Af//DiaOpSzF+HHw7/8i8+BnbXXT6+UK9e3FHlHa1UzncrVsDNN3vxutNOizua1LRps7fLaMAA7+4qbfdun4ny2GM+ID1q1LePkfzSs6f/mxcX+1iRVjOnXZZ/XZRvVGV7wRD821QIcOyxmd2iMN0OOwxeecVnHQ0b5mWSzzsPOneGt97y32vZMt8NrWnT3PrdpOp69/b/z/fd50nh6qu9pLqkhRJCPps3z2ftjBjh2xXmmm7dvKzF73/vrZzHH9/7WP/+vk/zscfGF5/Eo08fr3n097/D3Xf7RIS4V9znCXUZ5avNm+HRR31A7pRT4o6m6urWhRtv9CmHCxfC00/D7NlezVTJoHD16+fjR0uWeDE8ba6TFmoh5KsJEzwp/PjH+bFjWMOG3mLo1i3uSCRbHHectxQefNBrWF15pVoK1aQWQj6aPx/eecdrwrRtG3c0Iplzwgk+zrRwoc9A2rUr7ohymhJCvtm0yUsHt23rC71E8t1JJ3m583/+E+6912egSZUoIeSTPXt8X4Gvv/Zicdm+5kAkXU4+2WeizZ0Lf/tbejdcKiD6xMgnr7zis4pGjlRXkRSegQO9y+ipp3zcbNQor5wqKVNCyBerVvkfQo8e/m1JpBCdfrp3GT3zjCeF731PSaESlBDywaZNPvWuaVOfiqdqn1LIhgzxlsJzz3lSuPjiuCPKGUoIuW73bp9yt3kz/Md/eMlgkUI3dKj/bbzwgieFMWP0RSkFakvlshC8lk9xsbcM2rePOyKR7GAG55zj26m++ir8+7/734uUSy2EXPb88zB9uveb9tFW1SL7MPMy6rt2+ZaxDRpUf9/uPKeEkKvefNMHzvr08W9CIvJtZnDhhdCli++q17AhjB0bd1RZSwkhF82d68v1jzhCU+tEKlKrlk+62LoVfv5zTwo//nHcUWUlJYRcM3++L9Hv1Ml3CtPiM5GK1a7t1VG3boWf/MS7j8aMiTuqrKOvlrlk3jyfUdShg+8YVb9+3BGJ5I6iIq8APGSIf5l68MG4I8o6Sgi54o03PBl07OjN3QYN4o5IJPfUrQsTJ3pJ+Msv9+vyDSWEbBeCbxH5wAPQteve5q6IVE2DBj4ho18/L4r33HNxR5Q1lBCy2Y4d3s95ww2+deCPfqSNxUXSoVEjmDLFS72cf74vYBMlhKy1YQMMHgz33AO//KVvLq4BZJH02X9/ePFFn603bBhMnhx3RLFTQshGc+b49pBvvOEDX7/9raaWimRCixbw8svQvTucd54XiCxg+pTJJiH4lNLjj/d67jNmeLVGEcmc5s1h2jTvlr3gAt9+tkApIWSLDRt8mf2YMXDiid5K6N077qhECkNJ99Hxx3t11AKdkqqEkA1KmqyTJ8Ott/p/zFat4o5KpLA0buwDzSef7BUA/vjHuCOqcUoIcdq+3aswDhoETZrAzJnw059qvEAkLvvtB88+6+MJ110H119fUNtx6pMnLtOnwzHHwG23+arJOXP8tojEq0EDH0e49lq44w5PDps2xR1VjVBCqGkbNsDo0TBgAHz9tTdR777bC26JSHaoXdu7jP70J28x9OsHy5bFHVXGKSHUlBB8oOrww+H++313s8WL4Ywz4o5MRJIx81bC1Kmwbp1PBX/kkbijyiglhJowbZrvW3DZZXDIIV6++pZbvL9SRLLbd7/rXbpHHQWXXOIDzl98EXdUGaGEkEnvvAMDB8LUpF4LAAAKK0lEQVSpp/o3jPvu841tunePOzIRqYwOHeD11+HGG+Ghh7yu2MSJebctpxJCJsycCeeeC337woIF3hf5/vvw/e9rBpFIrioqgl//2v++DzoIRozw8jLz58cdWdro0yldtm/3De9POMEHoF59FW66CVas8HLVKkonkh969fLW/x13wKxZPjvw4ov9y1+OU0Kojj17vN7QtddC69ZeSvfjj71FsHo1/Od/+mIXEckvRUVein7FCvjZz7ycdo8ecNpp8PTT/gUxB6WUEMxssJktNbNiM7shyeP1zGxC9PhMM+uY8NjY6P6lZnZ6qufMWhs2eAGsMWOgfXtvEYwf72MFU6dCcbG3CJQIRPJf06bw+9/7F8D/+i9YtMjXLbRuDVde6dUHvv467ihTVmE9ZTOrDYwDTgXWALPMbFII4d2Ew0YDG0MIXcxsJHALcKGZdQVGAkcCrYFpZnZY9JyKzhmvEODTT2HpUm8WzpoFs2f7NwLwlcWDBnkt9bPO8tsiUpiaN4exY73ywLRpPrX8kUf8y2K9et7NdPzx0LMnfOc7cNhhWbn2KJUC+32A4hDCCgAzewwYBiR+eA8D/jO6PhG4y8wsuv+xEMJ2YKWZFUfnI4Vzps/y5bB5s284s2MH7NzpTbovv4SNG30K2caN/u3/ww9h1Sr44IN9m30dOnixuSuvhP79fZygTp2MhCsiOaqoyAeaBw/2z49//MM335kxw8ccdu7ce2y7dp4cWrf2MtwtW/pP8+aeLOrX95969fzyiCMyPikllYTQBlidcHsN0LesY0IIu8zsS6BFdP/bpZ7bJrpe0TnTZ+hQWLKk/GPq1PF/iPbtvS/w7LN9/+JDDvGsfsABGQtPRPJQvXreizBokN/eutVnG77/vvc8LF3q14uLYf162LKl/PN9/XXGt89NJSFYkvtKT74t65iy7k+W5pJO6DWzMcCY6OZmM1taRpxV0RL4DPDM/emn/jNrVhpfIm32xpobPN4rr4w7jlTl0vubS7FCNsRbuf+H8cebTNldTKnE2yGVl0glIawB2iXcbgt8XMYxa8ysCNgf+LyC51Z0TgBCCOOB8SnEWWlmNjuE0CsT5063XIoVFG8m5VKsoHgzLZ3xptIhNQs41Mw6mVldfJB4UqljJgGjouvDgVdCCCG6f2Q0C6kTcCjwTornFBGRGlRhCyEaE7gGeBGoDdwXQlhsZr8BZocQJgH3Ag9Gg8af4x/wRMc9jg8W7wKuDiHsBkh2zvT/eiIikqpUuowIIUwBppS678aE69uAEWU892bg5lTOGYOMdEVlSC7FCoo3k3IpVlC8mZa2eC3kWXEmERGpGpWuEBERoAATgpndambvmdkCM3vazJomPJa0zEbcsrnMh5m1M7NXzWyJmS02sx9H9zc3s5fMbFl02SzuWBOZWW0zm2dmz0a3O0VlV5ZFZVjqxh1jCTNramYTo/+3S8ysfza/v2Z2XfR/YZGZPWpm9bPp/TWz+8xsnZktSrgv6ftp7s7ob2+BmfXMglgz9hlWcAkBeAnoFkLoDrwPjAUoVWZjMPC/UdmOWCWUDjkD6ApcFMWaLXYB/xZCOALoB1wdxXcD8HII4VDg5eh2NvkxkLha8RbgjijejXg5lmzxJ+CFEMLhQA887qx8f82sDXAt0CuE0A2fNFJSziZb3t+/43/jicp6P8/AZ0ceiq+HuruGYizxd74da8Y+wwouIYQQpoYQdkU338bXQEBCmY0QwkogscxGnL4pHRJC2AGUlPnICiGEtSGEudH1r/APqzZ4jPdHh90PnBNPhN9mZm2BM4F7otsGfBcvuwJZFK+ZNQFOwmfyEULYEUL4gix+f/HJKg2iNUkNgbVk0fsbQpiOz4ZMVNb7OQx4ILi3gaZmdnDNRJo81kx+hhVcQijlCuD56HqyEh1tvvWMmpetcX2LeZXbY4CZwIEhhLXgSQPIptoffwT+A9gT3W4BfJHwR5ZN73FnYD3wt6iL6x4z248sfX9DCB8BtwEf4ongS2AO2fv+lijr/cz2v7+0foblZUIws2lR/2Xpn2EJx/wC7+54uOSuJKfKhilY2RrXPsysEfAk8JMQwqa44ymLmZ0FrAshzEm8O8mh2fIeFwE9gbtDCMcAW8iS7qFkor73YUAnvMLxfni3S2nZ8v5WJGv/b2TiMyyldQi5JoQwqLzHzWwUcBYwMOydd5tKiY44ZGtc3zCzOngyeDiE8FR096dmdnAIYW3UxF4XX4T7OB4428yGAPWBJniLoamZFUXfYrPpPV4DrAkhzIxuT8QTQra+v4OAlSGE9QBm9hRwHNn7/pYo6/3Myr+/TH2G5WULoTxmNhj4GXB2CCFx54qyymzELavLfET97/cCS0IItyc8lFjOZBTwTE3HlkwIYWwIoW0IoSP+Xr4SQrgEeBUvuwLZFe8nwGoz+05010B85X9Wvr94V1E/M2sY/d8oiTcr398EZb2fk4DLotlG/YAvS7qW4pLRz7AQQkH94AMtq4H50c+fEx77BbAcWAqcEXesCXENwWcTLAd+EXc8pWI7AW+WLkh4T4fg/fIvA8uiy+Zxx5ok9pOBZ6PrnaM/nmLgCaBe3PElxHk0MDt6j/8PaJbN7y/wa+A9YBHwIFAvm95f4FF8fGMn/q16dFnvJ94NMy7621uIz56KO9aMfYZppbKIiAAF2GUkIiLJKSGIiAighCAiIhElBBERAZQQREQkooQgBcvMgpk9mHC7yMzWl1RArcR5Tk71OWb2HTObY2b/NLP+Ca87zczK3EVdpCYoIUgh2wJ0M7MG0e1TgY8qc4KogFtlXImvNB4O/DS674fAg2HfRUYiNU4JQQrd83jlU4CL8IVAAJhZHzN7Myoq92bJamEzu9zMnjCzycDUxJOZWe/o+M5mNsDM5kc/88ysMb7AqAFeBXRnVMt+KPBA5n9VkfLlZS0jkUp4DLgx6vLpDtwHnBg99h5wUghhl5kNAv4LOD96rD/QPYTwuZmdDGBmxwH/AwwLIXxoZn8Crg4hvBEV/9uGr3p9AF+9eyVwI3Bz0ApRyQJKCFLQQggLorLdFwFTSj28P3C/mR2Kl+eok/DYSyGExDr1R+CbnZ8WQigpKPYGcLuZPQw8FUJYg9f6ORnAzLrgFUHfi8Yy6gK/CiG8n77fUCR16jIS8aJgt5HQXRT5LfBq8J2/huLVUUtsKXXsWrwFcEzJHSGE3wP/gncRvW1mh5d6zs3Ar/Adxh4Gbop+RGKhFoKIdxN9GUJYWNL9E9mfvYPMl1dwji/wwmNTzWxLCOE1MzskhLAQWBjNKDoc74bCzAYAH4UQlkWzi/YAu/GxBZFYKCFIwYu6cv6U5KE/4F1G1wOvpHCeT81sKPC8mV0BfM/MTsE/6N8l2tkqKgv9S+CC6Knj8RZCET7jSCQWqnYqIiKAxhBERCSihCAiIoASgoiIRJQQREQEUEIQEZGIEoKIiABKCCIiElFCEBERAP4fZ8J6cpNPp/gAAAAASUVORK5CYII="/>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ata:image/png;base64,iVBORw0KGgoAAAANSUhEUgAAAYQAAAEKCAYAAAASByJ7AAAABHNCSVQICAgIfAhkiAAAAAlwSFlzAAALEgAACxIB0t1+/AAAADl0RVh0U29mdHdhcmUAbWF0cGxvdGxpYiB2ZXJzaW9uIDIuMS4yLCBodHRwOi8vbWF0cGxvdGxpYi5vcmcvNQv5yAAAIABJREFUeJzt3XmYVOWVx/HvgWYVkNWFHUSjiKDI6oYGVEQRF1DUKEYmaKJjopOZSBadLM4To6OJI2NC1MRdFHUERUXcCC7IGhYRaRYFRUFEEWTnnT/ObSna6u7q7qq+tfw+z9NPbbdunS7oOvVu57UQAiIiIrXiDkBERLKDEoKIiABKCCIiElFCEBERQAlBREQiSggiIgIoIYiISEQJQUREACUEERGJFMUdQGW0bNkydOzYMe4wRERyypw5cz4LIbSq6LicSggdO3Zk9uzZcYchIpJTzOyDVI5Tl5GIiABKCCIiElFCEBERQAlBREQiSggiIgIoIYiISEQJQUREACUEERGJKCGIiAiQYyuVRfLG+PGZO/eYMZk7t+Q1tRBERARQQhARkYgSgoiIAEoIIiISUUIQERFACUFERCJKCCIiAighiIhIRAvTROIUAixbBp99Bl9/Dc2awdFHQ+3acUcmBUgJQSQun38OjzwCCxfue3/LljB4MBx/PNRSI15qjhKCSBwWLIB77vEWwogR0KMHNGwIxcUwZQo89BCsWAGXXqqkIDVGCUGkpi1c6MngwAPhyiu9RVCiRw/o3h2efdZ/9uyBUaOUFKRGKCGI1KTPPoOzz4b69eHqq6Fp028fYwZDh3oSmDTJj73oopqPVQqOEoJITQkBLrkE1q6F665LngwSnXmmDzRPmwbdusFRR9VMnFKw1A4VqSmTJsHUqXDbbdCpU2rPOeccaNMGHngANm/ObHxS8JQQRGrCzp3ws5/B4YfDVVel/rw6deCKK7yl8NBDmYtPBCUEkZrx17/C0qVw661QVMme2rZtfUxh3jx4993MxCeCEoJI5m3aBDfdBCef7OMCVTFwILRoAU895TOPRDJACUEk0+65x2cX/eEPPoOoKurUgWHDYPVqmDUrvfGJRJQQRDJp924YNw5OOAF6967euXr3hnbt4JlnfExCJM2UEEQy6YUXfMXxNddU/1y1asF558GGDTBjRvXPJ1KKEoJIJt11Fxx8sH+Qp0PXrtC5M7z0krc+RNJICUEkU5Yt8xbCVVf5GEC6nH66txLmzk3fOUVQQhDJnLvv9kQwZkx6z9u9u9dBmjrVVz+LpIkSgkgm7Nrlpa2HDoWDDkrvuWvVgkGD4MMPfW2DSJooIYhkwuuvw6efZq4oXf/+0LixjyWIpIkSgkgmPPYYNGpU9YVoFalTBwYMgEWLYP36zLyGFJyUEoKZDTazpWZWbGY3JHm8nplNiB6faWYdo/tPNbM5ZrYwuvxuwnOOje4vNrM7zaq6Ykcky+zYAU8+6YXpGjTI3OuccIIvdNMUVEmTChOCmdUGxgFnAF2Bi8ysa6nDRgMbQwhdgDuAW6L7PwOGhhCOAkYBDyY8525gDHBo9DO4Gr+HSPaYOhU2boSRIzP7Os2a+QDzG2/4mIVINaXSQugDFIcQVoQQdgCPAcNKHTMMuD+6PhEYaGYWQpgXQvg4un8xUD9qTRwMNAkhvBVCCMADwDnV/m1EssGjj0Lz5nDqqZl/rZNOgq++8sJ3ItWUSkJoA6xOuL0mui/pMSGEXcCXQItSx5wPzAshbI+OX1PBOUVyz9atXlri/POhbt3Mv17Xrl70bvr0zL+W5L1UEkKyvv3Sk5/LPcbMjsS7ka6sxDlLnjvGzGab2ez1GjyTbPfqq7BlS/pWJlekVi1vJbz/PnzySc28puStVBLCGqBdwu22wMdlHWNmRcD+wOfR7bbA08BlIYTlCce3reCcAIQQxocQeoUQerVq1SqFcEVi9OyzsN9+Xuq6pvTv74PLb71Vc68peSmVhDALONTMOplZXWAkMKnUMZPwQWOA4cArIYRgZk2B54CxIYQ3Sg4OIawFvjKzftHsosuAZ6r5u4jEKwRPCKeeCvXr19zr7r8/HHkkzJypvRKkWipMCNGYwDXAi8AS4PEQwmIz+42ZnR0ddi/QwsyKgeuBkqmp1wBdgF+Z2fzo54DosR8C9wDFwHLg+XT9UiKxWLjQ9ys466yaf+3+/X1mk1YuSzWktJdfCGEKMKXUfTcmXN8GjEjyvN8BvyvjnLOBbpUJViSrPfusXw4ZUvOv3aMHNGyobiOplkpu7ipSQMaPr9zx994LHTrA5MmZiac8depAr17w9ts+DbVx45qPQXKeSleIpMNXX8HKlXDUUfHF0K+fr5KeODG+GCSnKSGIpMOiRT6o3L17fDF07gwHHAAPPxxfDJLTlBBE0mHJEu+madeu4mMzxcz3XX71Va1JkCpRQhCprhA8IRx+uC8Ui1OvXj71VN1GUgVKCCLVtXYtbNrkCSFurVv7OMZjj8UdieQgJQSR6nrvPb/MhoQAXmX1jTd8TYRIJSghiFTXe+9By5b+kw0uvNAvH3883jgk5yghiFTH7t2+OviII+KOZK9DDvGxBHUbSSUpIYhUxwcfwLZt2dNdVGLkSJg9G4qL445EcogSgkh1ZNv4QYkLLvDLCRPijUNyihKCSHUsWeJrDxo1ijuSfbVr53suq9tIKkEJQaSqdu6EFSvgsMPijiS5Cy/0FdSLF8cdieQIJQSRqvrgA9/cPlsTwvDhvlBO3UaSIiUEkap6/32/7NIl3jjKctBBcMop3m0Uku5QK7IPJQSRqlq2zFcGZ9v4QaKRIz3OuXPjjkRygBKCSFXs3g3Ll8Ohh8YdSfnOOw+KiuCJJ+KORHKAEoJIVaxeDdu3Z39CaN4cBg70YnfqNpIKKCGIVEXJgq9sHT9INHy4t2bmz487EslySggiVbFsGbRqBc2axR1Jxc45B2rXVklsqZASgkhl7dnjCSHbu4tKtGzps42eeELdRlIuJQSRyvrkE9iyJXcSAni30bJlsHBh3JFIFlNCEKmskvGDQw6JN47KOPdcX6SmbiMphxKCSGWtWOH7Jx9wQNyRpO6AA2DAAHUbSbmUEEQqa/ly6NzZN7XPJSNGeHXWd9+NOxLJUkoIIpXx1Vewbl1udReVOPdcT2JapCZlUEIQqYwVK/wyFxPCQQfBiSdqHEHKpIQgUhnLl/uc/vbt446kakaM8HLYS5bEHYlkISUEkcpYvtyTQd26cUdSNeed591GaiVIEkoIIqnatcv3QOjcOe5Iqq51azj+eCUESUoJQSRVq1f7Lmm5UL+oPMOHw4IFe/dzEIkoIYikavlyv8zlFgLA+ef7pVoJUooSgkiqVqyAFi2gadO4I6metm2hf38lBPkWJQSRVK1cCZ06xR1FegwfDvPm7W31iKCEIJKaL7+Ezz/Pr4QAaiXIPlJKCGY22MyWmlmxmd2Q5PF6ZjYhenymmXWM7m9hZq+a2WYzu6vUc16Lzjk/+smhwjBScFau9Mt8SQjt20OfPlq1LPuoMCGYWW1gHHAG0BW4yMy6ljpsNLAxhNAFuAO4Jbp/G/Ar4KdlnP6SEMLR0c+6qvwCIjVi5UqvFtquXdyRpM/w4TBnzt5kJwUvlRZCH6A4hLAihLADeAwYVuqYYcD90fWJwEAzsxDClhDCDDwxiOSulSt9MDZXF6QlU9Jt9OST8cYhWaMohWPaAKsTbq8B+pZ1TAhhl5l9CbQAPqvg3H8zs93Ak8DvQlBdXslCe/bAqlXQr1/ckaRm/PjUj23fHsaNgyZNUjt+zJiqxSQ5IZUWQrIav6U/uFM5prRLQghHASdGP5cmfXGzMWY228xmr1+/vsJgRdJu7VrYvj1/xg8SHXusJ7sNG+KORLJAKglhDZDYcdoW+LisY8ysCNgf+Ly8k4YQPoouvwIewbumkh03PoTQK4TQq1WrVimEK5Jm+TagnKhnT7+cOzfeOCQrpJIQZgGHmlknM6sLjAQmlTpmEjAquj4ceKW87h8zKzKzltH1OsBZwKLKBi9SI1auhIYNc2uHtFQdcIAPlCshCCmMIURjAtcALwK1gftCCIvN7DfA7BDCJOBe4EEzK8ZbBiNLnm9mq4AmQF0zOwc4DfgAeDFKBrWBacBf0/qbiaTLqlXQsaPPMspHPXvCM8/Axo3QrFnc0UiMUhlUJoQwBZhS6r4bE65vA0aU8dyOZZz22NRCFInRtm3w0UfQo0fckWTOscd6Qpg7FwYOjDsaiVGefuURSZMPP/RN6fNx/KDEgQf6lFp1GxU8JQSR8pQMKHfsGGsYGdezp9c1+uKLuCORGCkhiJRn5Upo2RIaN447kszq2dNbQvPmxR2JxEgJQaQ8+VThtDwHH+y7qc2ZE3ckEiMlBJGybNzoXSiFkBDAWwnFxV7ZVQqSEoJIWfJ5QVoyxx7r3Ubz58cdicRECUGkLCtXQu3a+VXhtDwHHwwHHaRuowKmhCBSllWrPBnUqRN3JDXDzFsJ778PmzbFHY3EQAlBJJndu+GDD/J/umlpJbON1G1UkJQQRJJZvDh/K5yWp00br2+kRWoFSQlBJJmZM/2y0BJCSbfR0qWweXPc0UgNU0IQSWbmTNhvv/yscFqRnj19UyB1GxUcJQSRZGbO9PEDS7b3U55r1w5atdJsowKUUrVTyXOV2XKxsnJxy8WvvvIxhDPPjDuSeJh5K+Gll2DLFm8pSUFQC0GktNmz87/CaUXUbVSQlBBESisZUC60KaeJOnSAFi3UbVRglBBESps5E7p0gUaN4o4kPmbQqxcsWaJFagVECUEkUQieEPr2jTuS+PXt691GaiUUDCUEkURr1sDatUoI4IvU2rbd24UmeU8JQSRRyYefEoLr08eL/H36adyRSA1QQhBJNHMm1K0LPXrEHUl26NPHxxPeeSfuSKQGKCGIJJo5E445BurVizuS7NCsGRx2mCeEEOKORjJMCUGkxM6dvgahX7+4I8kuffvCunVeDlzymhKCSIkFC2DrVujfP+5IskvPnlBUpMHlAqCEIFLizTf9UglhXw0aQPfu3nrauTPuaCSDlBBESrz1FrRuXThbZlZG375e42natLgjkQxSQhAp8dZb3jooxAqnFenWzYvcPfRQ3JFIBikhiAB88okPmqq7KLmiIt845//+Txvn5DElBBHw1gHAccfFG0c269sXvv4ann467kgkQ5QQRMATQt26PqNGkuvc2UuC339/3JFIhighiIAnhJ49tSCtPLVqwfe/Dy+/DCtWxB2NZIASgsiOHT6lUuMHFbv8ch90/9vf4o5EMkAJQeSf/4Rt25QQUtGuHQwe7Alh9+64o5E0U0IQKRlQVkJIzejR8NFH8OKLcUciaaaEIPLWW173v23buCPJDUOHQqtWcO+9cUciaZZSQjCzwWa21MyKzeyGJI/XM7MJ0eMzzaxjdH8LM3vVzDab2V2lnnOsmS2MnnOnmVYDSUxKFqRJaurWhcsug0mTtE9CnqkwIZhZbWAccAbQFbjIzLqWOmw0sDGE0AW4A7glun8b8Cvgp0lOfTcwBjg0+hlclV9ApFrWroUPPlBCqKzRo2HXLnjwwbgjkTRKpYXQBygOIawIIewAHgOGlTpmGFAyOXkiMNDMLISwJYQwA08M3zCzg4EmIYS3QggBeAA4pzq/iEiVaPygao44whfx3Xuv9knII6kkhDbA6oTba6L7kh4TQtgFfAm0qOCcayo4JwBmNsbMZpvZ7PXr16cQrkgllCxIO+aYuCPJPaNHw3vv7a0SKzkvlYSQrG+/9FeCVI6p0vEhhPEhhF4hhF6tWrUq55QiVfDWW16jRwvSKu+CC6BRIw0u55FUEsIaILEecFvg47KOMbMiYH/g8wrOmTilI9k5RTJLC9Kqp1EjGDkSJkyATZvijkbSIJWEMAs41Mw6mVldYCQwqdQxk4BR0fXhwCvR2EBSIYS1wFdm1i+aXXQZ8EyloxepjnnzYPt2JYTqGD3aC949+mjckUgaVJgQojGBa4AXgSXA4yGExWb2GzM7OzrsXqCFmRUD1wPfTE01s1XA7cDlZrYmYYbSD4F7gGJgOfB8en4lkRRpQLn6+vaFo4+GceM0uJwHilI5KIQwBZhS6r4bE65vA0aU8dyOZdw/G+iWaqAiaffmm16KoU3S+QySCjO4+mr4wQ9gxgw48cS4I5Jq0EplKUwhwPTpcNJJcUeS+y6+GJo2hbvuqvhYyWpKCFKYli3zVbYDBsQdSe5r2BCuuAKeesoX+knOUkKQwjR9ul+qhZAeP/yhr1z+y1/ijkSqQQlBCtP06XDAAXDYYXFHkh+6dIEzzoA//9lnbklOUkKQwvT66946UE3F9LnuOu+G0xTUnKWEIIXngw/gww/VXZRugwZBt25w++2agpqjUpp2KpJXSsYPNKBceePHl/94z57wwANw/fVeAK8yxoypelySFmohSOGZPt2nSXbTMpi069MHmjSBadPijkSqQAlBCs/06b6Aqpb++6ddnTpw8smwaBF8rPJkuUZ/EVJYPvoI3n9f3UWZNGCAV4/Vnss5RwlBCktJV8agQfHGkc8aNfIW2DvvwGefxR2NVIISghSWadN8g/ijjoo7kvw2aJB3yU2dGnckUglKCFI4QvCEUPJhJZnTrJlXkX3jDfjyy7ijkRRp2qlU3rp1sHix98Vv2gRt20L79r7zWP36cUdXtsWL4ZNP1F1UU04/3SugTp0KI5IWQ5Yso4Qgqdu5E5591v/A9+zxb4HNmsHbb8Nrr8Hkyb6D1tFHxx1pci+95JdKCDWjVSvfL+H11+HUU32qr2Q1JQRJzSefeJ2atWvhuONgyBBo2dJLP+zZA8XFXrLg7ruhXz+47DKoXTvuqPc1bZrXLmrfPu5ICsdZZ/ng8vPPw0UXxR2NVEAdqVKxTz/1cgRbtsC118KoUf7tr6QOUK1a/kH7y1/CmWd6i+Hvf/dEkS127PBvqmod1KxWrfwLxIwZ8Hl526xLNlBCkPKtX+/JYM8eL1525JFlH1u7Npx9Npx7rn8rvP/+7EkKb7/tCe3UU+OOpPCceaZfPvdcvHFIhZQQpGxbt8Kdd/rYwXXXQevWqT1v8GBPDG+/DbfdltkYU/XCC56wTj457kgKT/Pmvi7hzTe961GylhKCJBcCPPigLyy66qrK7zs8ZIgXOvv5z/2DIG6TJnl1Uw1sxuPMM6FuXXjyybgjkXIoIUhyr70Gc+bAsGFV20TGDC691AdwL7oo3v7jFSt8yunQofHFUOgaN/YNdBYsgKVL445GyqCEIN/20UcwcaJXAz3ttKqfp2FDmDDBZyb967+mL77KmjzZL88+O74YBAYOhBYt4IknsmdsSfahhCD72rPHu4rq14fLL6/+it7evWHsWHjkkfjKGEyaBF27wiGHxPP64urUgXPOgdWrs6MbUb5FCUH29corsHIlXHihN/PTYexY73b64Q/h66/Tc85UffGFl7tWd1F26N3b919+6inYvDnuaKQUJQTZ67PP4JlnvKuod+/0nbd+fV/UtmIF/Pa36TtvKl54AXbtUndRtjCDiy/2GWxPPx13NFKKVirLXhMm+B/sJZekf/P5U07xBW233eZdUd/5TnrPX5bJk31Fdd++NfN6UrE2bXw84aWXfNFaSVdeRdtzVoe250yJWgji3n3XZ4CceabPG8+EW27xgeaf/KRmNmHfutUTwtlnZ18ZjUJ31lleB+uhh3ydi2QFJQSB3bvh8ce9zMB3v5u51znwQLjpJu/GqYlVq5Mnw1dfeYtHskv9+v7v8vHHWsGcRZQQxGv8rF0Lw4f7TJBMuuYa7y667jrYvj2zr/XQQ949oe0ys9NRR/meCS++CKtWxR2NoIQgGzb4N+kjjoAePTL/enXrwh//6NVR//SnzL3OZ595hc2LL1Z3UTa74AJo0sSLIarrKHZKCIXuppu8r33EiPQPJJdl8GCfBvrb33rLJBOeeMJnF6m7KLs1bOgr2teu9cWQEislhEK2aJFPBx0woPK1iqrr9tu9JPUNN2Tm/A895NNnu3fPzPklfbp187Lkr70G8+bFHU1BU0IoVCF4P36TJvEs2urSBa6/Hh54AGbOTO+5i4t9Jez3vldzrR6pnnPPhQ4d/P/Dhg1xR1OwlBAK1eTJvoPYr38NjRrFE8PPfw4HH+x1jtJZ2+bOO31w/NJL03dOyayiIvjBD/z/wZ//7K1HqXEpJQQzG2xmS82s2My+1cY3s3pmNiF6fKaZdUx4bGx0/1IzOz3h/lVmttDM5pvZ7HT8MpKiHTvg3/7NB5Kvuiq+OBo39rUJs2b5ZjrpsHEj3HefV1hNdf8GyQ6tWsEVV8CHH8LDD9fMWhXZR4UJwcxqA+OAM4CuwEVm1rXUYaOBjSGELsAdwC3Rc7sCI4EjgcHA/0bnK3FKCOHoEEKvav8mkrr/+R/vVrn99sxPM63IJZf4Hsxjx8KmTdU/31/+4jujXX999c8lNa9HD+/CfPttePnluKMpOKm0EPoAxSGEFSGEHcBjwLBSxwwDSr7iTQQGmplF9z8WQtgeQlgJFEfnk7isXw+/+Y1vYDN4cNzReDXVO++EdeuqX+doxw5PdoMG1cwUWsmMIUPg6KN91tH8+XFHU1BSSQhtgNUJt9dE9yU9JoSwC/gSaFHBcwMw1czmmJkKjdSUX/3Kv0H/93/HHclevXvD97/v6xMWLKj6eSZM8JWvah3ktlq1vOuoQwe45x5vzUqNSCUhJJumUbpzr6xjynvu8SGEnnhX1NVmdlLSFzcbY2azzWz2+vXrUwhXyrRgAfz1r3D11XD44XFHs69bbvEidJdcAtu2Vf75W7bAL3/p00yzoeUj1VOvnk82aN4cxo3zRC8Zl0pCWAO0S7jdFij9r/PNMWZWBOwPfF7ec0MIJZfrgKcpoysphDA+hNArhNCrVatWKYQrSYXg35ybNvXFaNmmZUsfDF60CH7xi8o//3e/88HIceM01TRfNGoE117rM5DuvNMnDEhGpZIQZgGHmlknM6uLDxJPKnXMJGBUdH048EoIIUT3j4xmIXUCDgXeMbP9zKwxgJntB5wGLKr+ryNlmjTJB+l+/evMVTOtrjPOgB/9yAe7K7O72rvv7i2rfcIJGQtPYtCypSeFrVs9KdT0BksFpsKEEI0JXAO8CCwBHg8hLDaz35hZya4j9wItzKwYuB64IXruYuBx4F3gBeDqEMJu4EBghpn9E3gHeC6E8EJ6fzX5xvbt8NOf+jaScU4zTcWtt/rK1eHDYe7cio/fudN/p8aN4Q9/yHx8UvPatfPd9j79FO66q2pdipKSlDbICSFMAaaUuu/GhOvbgBFlPPdm4OZS960ANA2kptx6qw/MvfiiN7+zWcOGXh77+ON9LGDGDN9+M5ndu+Gyy+Af//DiaOpSzF+HHw7/8i8+BnbXXT6+UK9e3FHlHa1UzncrVsDNN3vxutNOizua1LRps7fLaMAA7+4qbfdun4ny2GM+ID1q1LePkfzSs6f/mxcX+1iRVjOnXZZ/XZRvVGV7wRD821QIcOyxmd2iMN0OOwxeecVnHQ0b5mWSzzsPOneGt97y32vZMt8NrWnT3PrdpOp69/b/z/fd50nh6qu9pLqkhRJCPps3z2ftjBjh2xXmmm7dvKzF73/vrZzHH9/7WP/+vk/zscfGF5/Eo08fr3n097/D3Xf7RIS4V9znCXUZ5avNm+HRR31A7pRT4o6m6urWhRtv9CmHCxfC00/D7NlezVTJoHD16+fjR0uWeDE8ba6TFmoh5KsJEzwp/PjH+bFjWMOG3mLo1i3uSCRbHHectxQefNBrWF15pVoK1aQWQj6aPx/eecdrwrRtG3c0Iplzwgk+zrRwoc9A2rUr7ohymhJCvtm0yUsHt23rC71E8t1JJ3m583/+E+6912egSZUoIeSTPXt8X4Gvv/Zicdm+5kAkXU4+2WeizZ0Lf/tbejdcKiD6xMgnr7zis4pGjlRXkRSegQO9y+ipp3zcbNQor5wqKVNCyBerVvkfQo8e/m1JpBCdfrp3GT3zjCeF731PSaESlBDywaZNPvWuaVOfiqdqn1LIhgzxlsJzz3lSuPjiuCPKGUoIuW73bp9yt3kz/Md/eMlgkUI3dKj/bbzwgieFMWP0RSkFakvlshC8lk9xsbcM2rePOyKR7GAG55zj26m++ir8+7/734uUSy2EXPb88zB9uveb9tFW1SL7MPMy6rt2+ZaxDRpUf9/uPKeEkKvefNMHzvr08W9CIvJtZnDhhdCli++q17AhjB0bd1RZSwkhF82d68v1jzhCU+tEKlKrlk+62LoVfv5zTwo//nHcUWUlJYRcM3++L9Hv1Ml3CtPiM5GK1a7t1VG3boWf/MS7j8aMiTuqrKOvlrlk3jyfUdShg+8YVb9+3BGJ5I6iIq8APGSIf5l68MG4I8o6Sgi54o03PBl07OjN3QYN4o5IJPfUrQsTJ3pJ+Msv9+vyDSWEbBeCbxH5wAPQteve5q6IVE2DBj4ho18/L4r33HNxR5Q1lBCy2Y4d3s95ww2+deCPfqSNxUXSoVEjmDLFS72cf74vYBMlhKy1YQMMHgz33AO//KVvLq4BZJH02X9/ePFFn603bBhMnhx3RLFTQshGc+b49pBvvOEDX7/9raaWimRCixbw8svQvTucd54XiCxg+pTJJiH4lNLjj/d67jNmeLVGEcmc5s1h2jTvlr3gAt9+tkApIWSLDRt8mf2YMXDiid5K6N077qhECkNJ99Hxx3t11AKdkqqEkA1KmqyTJ8Ott/p/zFat4o5KpLA0buwDzSef7BUA/vjHuCOqcUoIcdq+3aswDhoETZrAzJnw059qvEAkLvvtB88+6+MJ110H119fUNtx6pMnLtOnwzHHwG23+arJOXP8tojEq0EDH0e49lq44w5PDps2xR1VjVBCqGkbNsDo0TBgAHz9tTdR777bC26JSHaoXdu7jP70J28x9OsHy5bFHVXGKSHUlBB8oOrww+H++313s8WL4Ywz4o5MRJIx81bC1Kmwbp1PBX/kkbijyiglhJowbZrvW3DZZXDIIV6++pZbvL9SRLLbd7/rXbpHHQWXXOIDzl98EXdUGaGEkEnvvAMDB8LUpF4LAAAKK0lEQVSpp/o3jPvu841tunePOzIRqYwOHeD11+HGG+Ghh7yu2MSJebctpxJCJsycCeeeC337woIF3hf5/vvw/e9rBpFIrioqgl//2v++DzoIRozw8jLz58cdWdro0yldtm/3De9POMEHoF59FW66CVas8HLVKkonkh969fLW/x13wKxZPjvw4ov9y1+OU0Kojj17vN7QtddC69ZeSvfjj71FsHo1/Od/+mIXEckvRUVein7FCvjZz7ycdo8ecNpp8PTT/gUxB6WUEMxssJktNbNiM7shyeP1zGxC9PhMM+uY8NjY6P6lZnZ6qufMWhs2eAGsMWOgfXtvEYwf72MFU6dCcbG3CJQIRPJf06bw+9/7F8D/+i9YtMjXLbRuDVde6dUHvv467ihTVmE9ZTOrDYwDTgXWALPMbFII4d2Ew0YDG0MIXcxsJHALcKGZdQVGAkcCrYFpZnZY9JyKzhmvEODTT2HpUm8WzpoFs2f7NwLwlcWDBnkt9bPO8tsiUpiaN4exY73ywLRpPrX8kUf8y2K9et7NdPzx0LMnfOc7cNhhWbn2KJUC+32A4hDCCgAzewwYBiR+eA8D/jO6PhG4y8wsuv+xEMJ2YKWZFUfnI4Vzps/y5bB5s284s2MH7NzpTbovv4SNG30K2caN/u3/ww9h1Sr44IN9m30dOnixuSuvhP79fZygTp2MhCsiOaqoyAeaBw/2z49//MM335kxw8ccdu7ce2y7dp4cWrf2MtwtW/pP8+aeLOrX95969fzyiCMyPikllYTQBlidcHsN0LesY0IIu8zsS6BFdP/bpZ7bJrpe0TnTZ+hQWLKk/GPq1PF/iPbtvS/w7LN9/+JDDvGsfsABGQtPRPJQvXreizBokN/eutVnG77/vvc8LF3q14uLYf162LKl/PN9/XXGt89NJSFYkvtKT74t65iy7k+W5pJO6DWzMcCY6OZmM1taRpxV0RL4DPDM/emn/jNrVhpfIm32xpobPN4rr4w7jlTl0vubS7FCNsRbuf+H8cebTNldTKnE2yGVl0glIawB2iXcbgt8XMYxa8ysCNgf+LyC51Z0TgBCCOOB8SnEWWlmNjuE0CsT5063XIoVFG8m5VKsoHgzLZ3xptIhNQs41Mw6mVldfJB4UqljJgGjouvDgVdCCCG6f2Q0C6kTcCjwTornFBGRGlRhCyEaE7gGeBGoDdwXQlhsZr8BZocQJgH3Ag9Gg8af4x/wRMc9jg8W7wKuDiHsBkh2zvT/eiIikqpUuowIIUwBppS678aE69uAEWU892bg5lTOGYOMdEVlSC7FCoo3k3IpVlC8mZa2eC3kWXEmERGpGpWuEBERoAATgpndambvmdkCM3vazJomPJa0zEbcsrnMh5m1M7NXzWyJmS02sx9H9zc3s5fMbFl02SzuWBOZWW0zm2dmz0a3O0VlV5ZFZVjqxh1jCTNramYTo/+3S8ysfza/v2Z2XfR/YZGZPWpm9bPp/TWz+8xsnZktSrgv6ftp7s7ob2+BmfXMglgz9hlWcAkBeAnoFkLoDrwPjAUoVWZjMPC/UdmOWCWUDjkD6ApcFMWaLXYB/xZCOALoB1wdxXcD8HII4VDg5eh2NvkxkLha8RbgjijejXg5lmzxJ+CFEMLhQA887qx8f82sDXAt0CuE0A2fNFJSziZb3t+/43/jicp6P8/AZ0ceiq+HuruGYizxd74da8Y+wwouIYQQpoYQdkU338bXQEBCmY0QwkogscxGnL4pHRJC2AGUlPnICiGEtSGEudH1r/APqzZ4jPdHh90PnBNPhN9mZm2BM4F7otsGfBcvuwJZFK+ZNQFOwmfyEULYEUL4gix+f/HJKg2iNUkNgbVk0fsbQpiOz4ZMVNb7OQx4ILi3gaZmdnDNRJo81kx+hhVcQijlCuD56HqyEh1tvvWMmpetcX2LeZXbY4CZwIEhhLXgSQPIptoffwT+A9gT3W4BfJHwR5ZN73FnYD3wt6iL6x4z248sfX9DCB8BtwEf4ongS2AO2fv+lijr/cz2v7+0foblZUIws2lR/2Xpn2EJx/wC7+54uOSuJKfKhilY2RrXPsysEfAk8JMQwqa44ymLmZ0FrAshzEm8O8mh2fIeFwE9gbtDCMcAW8iS7qFkor73YUAnvMLxfni3S2nZ8v5WJGv/b2TiMyyldQi5JoQwqLzHzWwUcBYwMOydd5tKiY44ZGtc3zCzOngyeDiE8FR096dmdnAIYW3UxF4XX4T7OB4428yGAPWBJniLoamZFUXfYrPpPV4DrAkhzIxuT8QTQra+v4OAlSGE9QBm9hRwHNn7/pYo6/3Myr+/TH2G5WULoTxmNhj4GXB2CCFx54qyymzELavLfET97/cCS0IItyc8lFjOZBTwTE3HlkwIYWwIoW0IoSP+Xr4SQrgEeBUvuwLZFe8nwGoz+05010B85X9Wvr94V1E/M2sY/d8oiTcr398EZb2fk4DLotlG/YAvS7qW4pLRz7AQQkH94AMtq4H50c+fEx77BbAcWAqcEXesCXENwWcTLAd+EXc8pWI7AW+WLkh4T4fg/fIvA8uiy+Zxx5ok9pOBZ6PrnaM/nmLgCaBe3PElxHk0MDt6j/8PaJbN7y/wa+A9YBHwIFAvm95f4FF8fGMn/q16dFnvJ94NMy7621uIz56KO9aMfYZppbKIiAAF2GUkIiLJKSGIiAighCAiIhElBBERAZQQREQkooQgBcvMgpk9mHC7yMzWl1RArcR5Tk71OWb2HTObY2b/NLP+Ca87zczK3EVdpCYoIUgh2wJ0M7MG0e1TgY8qc4KogFtlXImvNB4O/DS674fAg2HfRUYiNU4JQQrd83jlU4CL8IVAAJhZHzN7Myoq92bJamEzu9zMnjCzycDUxJOZWe/o+M5mNsDM5kc/88ysMb7AqAFeBXRnVMt+KPBA5n9VkfLlZS0jkUp4DLgx6vLpDtwHnBg99h5wUghhl5kNAv4LOD96rD/QPYTwuZmdDGBmxwH/AwwLIXxoZn8Crg4hvBEV/9uGr3p9AF+9eyVwI3Bz0ApRyQJKCFLQQggLorLdFwFTSj28P3C/mR2Kl+eok/DYSyGExDr1R+CbnZ8WQigpKPYGcLuZPQw8FUJYg9f6ORnAzLrgFUHfi8Yy6gK/CiG8n77fUCR16jIS8aJgt5HQXRT5LfBq8J2/huLVUUtsKXXsWrwFcEzJHSGE3wP/gncRvW1mh5d6zs3Ar/Adxh4Gbop+RGKhFoKIdxN9GUJYWNL9E9mfvYPMl1dwji/wwmNTzWxLCOE1MzskhLAQWBjNKDoc74bCzAYAH4UQlkWzi/YAu/GxBZFYKCFIwYu6cv6U5KE/4F1G1wOvpHCeT81sKPC8mV0BfM/MTsE/6N8l2tkqKgv9S+CC6Knj8RZCET7jSCQWqnYqIiKAxhBERCSihCAiIoASgoiIRJQQREQEUEIQEZGIEoKIiABKCCIiElFCEBERAP4fZ8J6cpNPp/gAAAAASUVORK5CYII="/>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8" name="TextBox 7">
            <a:extLst>
              <a:ext uri="{FF2B5EF4-FFF2-40B4-BE49-F238E27FC236}">
                <a16:creationId xmlns:a16="http://schemas.microsoft.com/office/drawing/2014/main" id="{1C158AC8-575C-4D53-9E81-441CCC6020B8}"/>
              </a:ext>
            </a:extLst>
          </p:cNvPr>
          <p:cNvSpPr txBox="1"/>
          <p:nvPr/>
        </p:nvSpPr>
        <p:spPr>
          <a:xfrm>
            <a:off x="428596" y="1700808"/>
            <a:ext cx="8286808" cy="4524315"/>
          </a:xfrm>
          <a:prstGeom prst="rect">
            <a:avLst/>
          </a:prstGeom>
          <a:noFill/>
        </p:spPr>
        <p:txBody>
          <a:bodyPr wrap="square" rtlCol="0">
            <a:spAutoFit/>
          </a:bodyPr>
          <a:lstStyle/>
          <a:p>
            <a:pPr fontAlgn="base"/>
            <a:r>
              <a:rPr lang="en-IN" dirty="0"/>
              <a:t>This dataset includes 23486 rows and 10 feature variables. Each row corresponds to a customer review, and includes the variables:</a:t>
            </a:r>
          </a:p>
          <a:p>
            <a:pPr fontAlgn="base"/>
            <a:r>
              <a:rPr lang="en-IN" b="1" dirty="0"/>
              <a:t>Clothing ID</a:t>
            </a:r>
            <a:r>
              <a:rPr lang="en-IN" dirty="0"/>
              <a:t>: Integer Categorical variable that refers to the specific piece being reviewed.</a:t>
            </a:r>
          </a:p>
          <a:p>
            <a:pPr fontAlgn="base"/>
            <a:r>
              <a:rPr lang="en-IN" b="1" dirty="0"/>
              <a:t>Age</a:t>
            </a:r>
            <a:r>
              <a:rPr lang="en-IN" dirty="0"/>
              <a:t>: Positive Integer variable of the reviewers age.</a:t>
            </a:r>
          </a:p>
          <a:p>
            <a:pPr fontAlgn="base"/>
            <a:r>
              <a:rPr lang="en-IN" b="1" dirty="0"/>
              <a:t>Title</a:t>
            </a:r>
            <a:r>
              <a:rPr lang="en-IN" dirty="0"/>
              <a:t>: String variable for the title of the review.</a:t>
            </a:r>
          </a:p>
          <a:p>
            <a:pPr fontAlgn="base"/>
            <a:r>
              <a:rPr lang="en-IN" b="1" dirty="0"/>
              <a:t>Review</a:t>
            </a:r>
            <a:r>
              <a:rPr lang="en-IN" dirty="0"/>
              <a:t> </a:t>
            </a:r>
            <a:r>
              <a:rPr lang="en-IN" b="1" dirty="0"/>
              <a:t>Text</a:t>
            </a:r>
            <a:r>
              <a:rPr lang="en-IN" dirty="0"/>
              <a:t>: String variable for the review body.</a:t>
            </a:r>
          </a:p>
          <a:p>
            <a:pPr fontAlgn="base"/>
            <a:r>
              <a:rPr lang="en-IN" b="1" dirty="0"/>
              <a:t>Rating</a:t>
            </a:r>
            <a:r>
              <a:rPr lang="en-IN" dirty="0"/>
              <a:t>: Positive Ordinal Integer variable for the product score granted by the customer from 1 Worst, to 5 Best.</a:t>
            </a:r>
          </a:p>
          <a:p>
            <a:pPr fontAlgn="base"/>
            <a:r>
              <a:rPr lang="en-IN" b="1" dirty="0"/>
              <a:t>Recommended</a:t>
            </a:r>
            <a:r>
              <a:rPr lang="en-IN" dirty="0"/>
              <a:t> </a:t>
            </a:r>
            <a:r>
              <a:rPr lang="en-IN" b="1" dirty="0"/>
              <a:t>IND</a:t>
            </a:r>
            <a:r>
              <a:rPr lang="en-IN" dirty="0"/>
              <a:t>: Binary variable stating where the customer recommends the product where 1 is recommended, 0 is not recommended.</a:t>
            </a:r>
          </a:p>
          <a:p>
            <a:pPr fontAlgn="base"/>
            <a:r>
              <a:rPr lang="en-IN" b="1" dirty="0"/>
              <a:t>Positive Feedback Count:</a:t>
            </a:r>
            <a:r>
              <a:rPr lang="en-IN" dirty="0"/>
              <a:t> Positive Integer documenting the number of other customers who found this review positive.</a:t>
            </a:r>
          </a:p>
          <a:p>
            <a:pPr fontAlgn="base"/>
            <a:r>
              <a:rPr lang="en-IN" b="1" dirty="0"/>
              <a:t>Division Name:</a:t>
            </a:r>
            <a:r>
              <a:rPr lang="en-IN" dirty="0"/>
              <a:t> Categorical name of the product high level division.</a:t>
            </a:r>
          </a:p>
          <a:p>
            <a:pPr fontAlgn="base"/>
            <a:r>
              <a:rPr lang="en-IN" b="1" dirty="0"/>
              <a:t>Department Name:</a:t>
            </a:r>
            <a:r>
              <a:rPr lang="en-IN" dirty="0"/>
              <a:t> Categorical name of the product department name.</a:t>
            </a:r>
          </a:p>
          <a:p>
            <a:pPr fontAlgn="base"/>
            <a:r>
              <a:rPr lang="en-IN" b="1" dirty="0"/>
              <a:t>Class Name</a:t>
            </a:r>
            <a:r>
              <a:rPr lang="en-IN" dirty="0"/>
              <a:t>: Categorical name of the product class name.</a:t>
            </a:r>
          </a:p>
        </p:txBody>
      </p:sp>
    </p:spTree>
    <p:extLst>
      <p:ext uri="{BB962C8B-B14F-4D97-AF65-F5344CB8AC3E}">
        <p14:creationId xmlns:p14="http://schemas.microsoft.com/office/powerpoint/2010/main" val="268188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chemeClr val="accent1"/>
            </a:solidFill>
          </a:ln>
        </p:spPr>
        <p:txBody>
          <a:bodyPr vert="horz" lIns="91440" tIns="45720" rIns="91440" bIns="45720" rtlCol="0" anchor="ctr">
            <a:normAutofit/>
          </a:bodyPr>
          <a:lstStyle/>
          <a:p>
            <a:pPr algn="l"/>
            <a:r>
              <a:rPr lang="en-IN" dirty="0">
                <a:latin typeface="Cambria" pitchFamily="18" charset="0"/>
                <a:cs typeface="Times New Roman" pitchFamily="18" charset="0"/>
              </a:rPr>
              <a:t>Objective</a:t>
            </a:r>
          </a:p>
        </p:txBody>
      </p:sp>
      <p:sp>
        <p:nvSpPr>
          <p:cNvPr id="1030" name="AutoShape 6" descr="data:image/png;base64,iVBORw0KGgoAAAANSUhEUgAAAYQAAAEKCAYAAAASByJ7AAAABHNCSVQICAgIfAhkiAAAAAlwSFlzAAALEgAACxIB0t1+/AAAADl0RVh0U29mdHdhcmUAbWF0cGxvdGxpYiB2ZXJzaW9uIDIuMS4yLCBodHRwOi8vbWF0cGxvdGxpYi5vcmcvNQv5yAAAIABJREFUeJzt3XmYVOWVx/HvgWYVkNWFHUSjiKDI6oYGVEQRF1DUKEYmaKJjopOZSBadLM4To6OJI2NC1MRdFHUERUXcCC7IGhYRaRYFRUFEEWTnnT/ObSna6u7q7qq+tfw+z9NPbbdunS7oOvVu57UQAiIiIrXiDkBERLKDEoKIiABKCCIiElFCEBERQAlBREQiSggiIgIoIYiISEQJQUREACUEERGJFMUdQGW0bNkydOzYMe4wRERyypw5cz4LIbSq6LicSggdO3Zk9uzZcYchIpJTzOyDVI5Tl5GIiABKCCIiElFCEBERQAlBREQiSggiIgIoIYiISEQJQUREACUEERGJKCGIiAiQYyuVRfLG+PGZO/eYMZk7t+Q1tRBERARQQhARkYgSgoiIAEoIIiISUUIQERFACUFERCJKCCIiAighiIhIRAvTROIUAixbBp99Bl9/Dc2awdFHQ+3acUcmBUgJQSQun38OjzwCCxfue3/LljB4MBx/PNRSI15qjhKCSBwWLIB77vEWwogR0KMHNGwIxcUwZQo89BCsWAGXXqqkIDVGCUGkpi1c6MngwAPhyiu9RVCiRw/o3h2efdZ/9uyBUaOUFKRGKCGI1KTPPoOzz4b69eHqq6Fp028fYwZDh3oSmDTJj73oopqPVQqOEoJITQkBLrkE1q6F665LngwSnXmmDzRPmwbdusFRR9VMnFKw1A4VqSmTJsHUqXDbbdCpU2rPOeccaNMGHngANm/ObHxS8JQQRGrCzp3ws5/B4YfDVVel/rw6deCKK7yl8NBDmYtPBCUEkZrx17/C0qVw661QVMme2rZtfUxh3jx4993MxCeCEoJI5m3aBDfdBCef7OMCVTFwILRoAU895TOPRDJACUEk0+65x2cX/eEPPoOoKurUgWHDYPVqmDUrvfGJRJQQRDJp924YNw5OOAF6967euXr3hnbt4JlnfExCJM2UEEQy6YUXfMXxNddU/1y1asF558GGDTBjRvXPJ1KKEoJIJt11Fxx8sH+Qp0PXrtC5M7z0krc+RNJICUEkU5Yt8xbCVVf5GEC6nH66txLmzk3fOUVQQhDJnLvv9kQwZkx6z9u9u9dBmjrVVz+LpIkSgkgm7Nrlpa2HDoWDDkrvuWvVgkGD4MMPfW2DSJooIYhkwuuvw6efZq4oXf/+0LixjyWIpIkSgkgmPPYYNGpU9YVoFalTBwYMgEWLYP36zLyGFJyUEoKZDTazpWZWbGY3JHm8nplNiB6faWYdo/tPNbM5ZrYwuvxuwnOOje4vNrM7zaq6Ykcky+zYAU8+6YXpGjTI3OuccIIvdNMUVEmTChOCmdUGxgFnAF2Bi8ysa6nDRgMbQwhdgDuAW6L7PwOGhhCOAkYBDyY8525gDHBo9DO4Gr+HSPaYOhU2boSRIzP7Os2a+QDzG2/4mIVINaXSQugDFIcQVoQQdgCPAcNKHTMMuD+6PhEYaGYWQpgXQvg4un8xUD9qTRwMNAkhvBVCCMADwDnV/m1EssGjj0Lz5nDqqZl/rZNOgq++8sJ3ItWUSkJoA6xOuL0mui/pMSGEXcCXQItSx5wPzAshbI+OX1PBOUVyz9atXlri/POhbt3Mv17Xrl70bvr0zL+W5L1UEkKyvv3Sk5/LPcbMjsS7ka6sxDlLnjvGzGab2ez1GjyTbPfqq7BlS/pWJlekVi1vJbz/PnzySc28puStVBLCGqBdwu22wMdlHWNmRcD+wOfR7bbA08BlIYTlCce3reCcAIQQxocQeoUQerVq1SqFcEVi9OyzsN9+Xuq6pvTv74PLb71Vc68peSmVhDALONTMOplZXWAkMKnUMZPwQWOA4cArIYRgZk2B54CxIYQ3Sg4OIawFvjKzftHsosuAZ6r5u4jEKwRPCKeeCvXr19zr7r8/HHkkzJypvRKkWipMCNGYwDXAi8AS4PEQwmIz+42ZnR0ddi/QwsyKgeuBkqmp1wBdgF+Z2fzo54DosR8C9wDFwHLg+XT9UiKxWLjQ9ys466yaf+3+/X1mk1YuSzWktJdfCGEKMKXUfTcmXN8GjEjyvN8BvyvjnLOBbpUJViSrPfusXw4ZUvOv3aMHNGyobiOplkpu7ipSQMaPr9zx994LHTrA5MmZiac8depAr17w9ts+DbVx45qPQXKeSleIpMNXX8HKlXDUUfHF0K+fr5KeODG+GCSnKSGIpMOiRT6o3L17fDF07gwHHAAPPxxfDJLTlBBE0mHJEu+madeu4mMzxcz3XX71Va1JkCpRQhCprhA8IRx+uC8Ui1OvXj71VN1GUgVKCCLVtXYtbNrkCSFurVv7OMZjj8UdieQgJQSR6nrvPb/MhoQAXmX1jTd8TYRIJSghiFTXe+9By5b+kw0uvNAvH3883jgk5yghiFTH7t2+OviII+KOZK9DDvGxBHUbSSUpIYhUxwcfwLZt2dNdVGLkSJg9G4qL445EcogSgkh1ZNv4QYkLLvDLCRPijUNyihKCSHUsWeJrDxo1ijuSfbVr53suq9tIKkEJQaSqdu6EFSvgsMPijiS5Cy/0FdSLF8cdieQIJQSRqvrgA9/cPlsTwvDhvlBO3UaSIiUEkap6/32/7NIl3jjKctBBcMop3m0Uku5QK7IPJQSRqlq2zFcGZ9v4QaKRIz3OuXPjjkRygBKCSFXs3g3Ll8Ohh8YdSfnOOw+KiuCJJ+KORHKAEoJIVaxeDdu3Z39CaN4cBg70YnfqNpIKKCGIVEXJgq9sHT9INHy4t2bmz487EslySggiVbFsGbRqBc2axR1Jxc45B2rXVklsqZASgkhl7dnjCSHbu4tKtGzps42eeELdRlIuJQSRyvrkE9iyJXcSAni30bJlsHBh3JFIFlNCEKmskvGDQw6JN47KOPdcX6SmbiMphxKCSGWtWOH7Jx9wQNyRpO6AA2DAAHUbSbmUEEQqa/ly6NzZN7XPJSNGeHXWd9+NOxLJUkoIIpXx1Vewbl1udReVOPdcT2JapCZlUEIQqYwVK/wyFxPCQQfBiSdqHEHKpIQgUhnLl/uc/vbt446kakaM8HLYS5bEHYlkISUEkcpYvtyTQd26cUdSNeed591GaiVIEkoIIqnatcv3QOjcOe5Iqq51azj+eCUESUoJQSRVq1f7Lmm5UL+oPMOHw4IFe/dzEIkoIYikavlyv8zlFgLA+ef7pVoJUooSgkiqVqyAFi2gadO4I6metm2hf38lBPkWJQSRVK1cCZ06xR1FegwfDvPm7W31iKCEIJKaL7+Ezz/Pr4QAaiXIPlJKCGY22MyWmlmxmd2Q5PF6ZjYhenymmXWM7m9hZq+a2WYzu6vUc16Lzjk/+smhwjBScFau9Mt8SQjt20OfPlq1LPuoMCGYWW1gHHAG0BW4yMy6ljpsNLAxhNAFuAO4Jbp/G/Ar4KdlnP6SEMLR0c+6qvwCIjVi5UqvFtquXdyRpM/w4TBnzt5kJwUvlRZCH6A4hLAihLADeAwYVuqYYcD90fWJwEAzsxDClhDCDDwxiOSulSt9MDZXF6QlU9Jt9OST8cYhWaMohWPaAKsTbq8B+pZ1TAhhl5l9CbQAPqvg3H8zs93Ak8DvQlBdXslCe/bAqlXQr1/ckaRm/PjUj23fHsaNgyZNUjt+zJiqxSQ5IZUWQrIav6U/uFM5prRLQghHASdGP5cmfXGzMWY228xmr1+/vsJgRdJu7VrYvj1/xg8SHXusJ7sNG+KORLJAKglhDZDYcdoW+LisY8ysCNgf+Ly8k4YQPoouvwIewbumkh03PoTQK4TQq1WrVimEK5Jm+TagnKhnT7+cOzfeOCQrpJIQZgGHmlknM6sLjAQmlTpmEjAquj4ceKW87h8zKzKzltH1OsBZwKLKBi9SI1auhIYNc2uHtFQdcIAPlCshCCmMIURjAtcALwK1gftCCIvN7DfA7BDCJOBe4EEzK8ZbBiNLnm9mq4AmQF0zOwc4DfgAeDFKBrWBacBf0/qbiaTLqlXQsaPPMspHPXvCM8/Axo3QrFnc0UiMUhlUJoQwBZhS6r4bE65vA0aU8dyOZZz22NRCFInRtm3w0UfQo0fckWTOscd6Qpg7FwYOjDsaiVGefuURSZMPP/RN6fNx/KDEgQf6lFp1GxU8JQSR8pQMKHfsGGsYGdezp9c1+uKLuCORGCkhiJRn5Upo2RIaN447kszq2dNbQvPmxR2JxEgJQaQ8+VThtDwHH+y7qc2ZE3ckEiMlBJGybNzoXSiFkBDAWwnFxV7ZVQqSEoJIWfJ5QVoyxx7r3Ubz58cdicRECUGkLCtXQu3a+VXhtDwHHwwHHaRuowKmhCBSllWrPBnUqRN3JDXDzFsJ778PmzbFHY3EQAlBJJndu+GDD/J/umlpJbON1G1UkJQQRJJZvDh/K5yWp00br2+kRWoFSQlBJJmZM/2y0BJCSbfR0qWweXPc0UgNU0IQSWbmTNhvv/yscFqRnj19UyB1GxUcJQSRZGbO9PEDS7b3U55r1w5atdJsowKUUrVTyXOV2XKxsnJxy8WvvvIxhDPPjDuSeJh5K+Gll2DLFm8pSUFQC0GktNmz87/CaUXUbVSQlBBESisZUC60KaeJOnSAFi3UbVRglBBESps5E7p0gUaN4o4kPmbQqxcsWaJFagVECUEkUQieEPr2jTuS+PXt691GaiUUDCUEkURr1sDatUoI4IvU2rbd24UmeU8JQSRRyYefEoLr08eL/H36adyRSA1QQhBJNHMm1K0LPXrEHUl26NPHxxPeeSfuSKQGKCGIJJo5E445BurVizuS7NCsGRx2mCeEEOKORjJMCUGkxM6dvgahX7+4I8kuffvCunVeDlzymhKCSIkFC2DrVujfP+5IskvPnlBUpMHlAqCEIFLizTf9UglhXw0aQPfu3nrauTPuaCSDlBBESrz1FrRuXThbZlZG375e42natLgjkQxSQhAp8dZb3jooxAqnFenWzYvcPfRQ3JFIBikhiAB88okPmqq7KLmiIt845//+Txvn5DElBBHw1gHAccfFG0c269sXvv4ann467kgkQ5QQRMATQt26PqNGkuvc2UuC339/3JFIhighiIAnhJ49tSCtPLVqwfe/Dy+/DCtWxB2NZIASgsiOHT6lUuMHFbv8ch90/9vf4o5EMkAJQeSf/4Rt25QQUtGuHQwe7Alh9+64o5E0U0IQKRlQVkJIzejR8NFH8OKLcUciaaaEIPLWW173v23buCPJDUOHQqtWcO+9cUciaZZSQjCzwWa21MyKzeyGJI/XM7MJ0eMzzaxjdH8LM3vVzDab2V2lnnOsmS2MnnOnmVYDSUxKFqRJaurWhcsug0mTtE9CnqkwIZhZbWAccAbQFbjIzLqWOmw0sDGE0AW4A7glun8b8Cvgp0lOfTcwBjg0+hlclV9ApFrWroUPPlBCqKzRo2HXLnjwwbgjkTRKpYXQBygOIawIIewAHgOGlTpmGFAyOXkiMNDMLISwJYQwA08M3zCzg4EmIYS3QggBeAA4pzq/iEiVaPygao44whfx3Xuv9knII6kkhDbA6oTba6L7kh4TQtgFfAm0qOCcayo4JwBmNsbMZpvZ7PXr16cQrkgllCxIO+aYuCPJPaNHw3vv7a0SKzkvlYSQrG+/9FeCVI6p0vEhhPEhhF4hhF6tWrUq55QiVfDWW16jRwvSKu+CC6BRIw0u55FUEsIaILEecFvg47KOMbMiYH/g8wrOmTilI9k5RTJLC9Kqp1EjGDkSJkyATZvijkbSIJWEMAs41Mw6mVldYCQwqdQxk4BR0fXhwCvR2EBSIYS1wFdm1i+aXXQZ8EyloxepjnnzYPt2JYTqGD3aC949+mjckUgaVJgQojGBa4AXgSXA4yGExWb2GzM7OzrsXqCFmRUD1wPfTE01s1XA7cDlZrYmYYbSD4F7gGJgOfB8en4lkRRpQLn6+vaFo4+GceM0uJwHilI5KIQwBZhS6r4bE65vA0aU8dyOZdw/G+iWaqAiaffmm16KoU3S+QySCjO4+mr4wQ9gxgw48cS4I5Jq0EplKUwhwPTpcNJJcUeS+y6+GJo2hbvuqvhYyWpKCFKYli3zVbYDBsQdSe5r2BCuuAKeesoX+knOUkKQwjR9ul+qhZAeP/yhr1z+y1/ijkSqQQlBCtP06XDAAXDYYXFHkh+6dIEzzoA//9lnbklOUkKQwvT66946UE3F9LnuOu+G0xTUnKWEIIXngw/gww/VXZRugwZBt25w++2agpqjUpp2KpJXSsYPNKBceePHl/94z57wwANw/fVeAK8yxoypelySFmohSOGZPt2nSXbTMpi069MHmjSBadPijkSqQAlBCs/06b6Aqpb++6ddnTpw8smwaBF8rPJkuUZ/EVJYPvoI3n9f3UWZNGCAV4/Vnss5RwlBCktJV8agQfHGkc8aNfIW2DvvwGefxR2NVIISghSWadN8g/ijjoo7kvw2aJB3yU2dGnckUglKCFI4QvCEUPJhJZnTrJlXkX3jDfjyy7ijkRRp2qlU3rp1sHix98Vv2gRt20L79r7zWP36cUdXtsWL4ZNP1F1UU04/3SugTp0KI5IWQ5Yso4Qgqdu5E5591v/A9+zxb4HNmsHbb8Nrr8Hkyb6D1tFHxx1pci+95JdKCDWjVSvfL+H11+HUU32qr2Q1JQRJzSefeJ2atWvhuONgyBBo2dJLP+zZA8XFXrLg7ruhXz+47DKoXTvuqPc1bZrXLmrfPu5ICsdZZ/ng8vPPw0UXxR2NVEAdqVKxTz/1cgRbtsC118KoUf7tr6QOUK1a/kH7y1/CmWd6i+Hvf/dEkS127PBvqmod1KxWrfwLxIwZ8Hl526xLNlBCkPKtX+/JYM8eL1525JFlH1u7Npx9Npx7rn8rvP/+7EkKb7/tCe3UU+OOpPCceaZfPvdcvHFIhZQQpGxbt8Kdd/rYwXXXQevWqT1v8GBPDG+/DbfdltkYU/XCC56wTj457kgKT/Pmvi7hzTe961GylhKCJBcCPPigLyy66qrK7zs8ZIgXOvv5z/2DIG6TJnl1Uw1sxuPMM6FuXXjyybgjkXIoIUhyr70Gc+bAsGFV20TGDC691AdwL7oo3v7jFSt8yunQofHFUOgaN/YNdBYsgKVL445GyqCEIN/20UcwcaJXAz3ttKqfp2FDmDDBZyb967+mL77KmjzZL88+O74YBAYOhBYt4IknsmdsSfahhCD72rPHu4rq14fLL6/+it7evWHsWHjkkfjKGEyaBF27wiGHxPP64urUgXPOgdWrs6MbUb5FCUH29corsHIlXHihN/PTYexY73b64Q/h66/Tc85UffGFl7tWd1F26N3b919+6inYvDnuaKQUJQTZ67PP4JlnvKuod+/0nbd+fV/UtmIF/Pa36TtvKl54AXbtUndRtjCDiy/2GWxPPx13NFKKVirLXhMm+B/sJZekf/P5U07xBW233eZdUd/5TnrPX5bJk31Fdd++NfN6UrE2bXw84aWXfNFaSVdeRdtzVoe250yJWgji3n3XZ4CceabPG8+EW27xgeaf/KRmNmHfutUTwtlnZ18ZjUJ31lleB+uhh3ydi2QFJQSB3bvh8ce9zMB3v5u51znwQLjpJu/GqYlVq5Mnw1dfeYtHskv9+v7v8vHHWsGcRZQQxGv8rF0Lw4f7TJBMuuYa7y667jrYvj2zr/XQQ949oe0ys9NRR/meCS++CKtWxR2NoIQgGzb4N+kjjoAePTL/enXrwh//6NVR//SnzL3OZ595hc2LL1Z3UTa74AJo0sSLIarrKHZKCIXuppu8r33EiPQPJJdl8GCfBvrb33rLJBOeeMJnF6m7KLs1bOgr2teu9cWQEislhEK2aJFPBx0woPK1iqrr9tu9JPUNN2Tm/A895NNnu3fPzPklfbp187Lkr70G8+bFHU1BU0IoVCF4P36TJvEs2urSBa6/Hh54AGbOTO+5i4t9Jez3vldzrR6pnnPPhQ4d/P/Dhg1xR1OwlBAK1eTJvoPYr38NjRrFE8PPfw4HH+x1jtJZ2+bOO31w/NJL03dOyayiIvjBD/z/wZ//7K1HqXEpJQQzG2xmS82s2My+1cY3s3pmNiF6fKaZdUx4bGx0/1IzOz3h/lVmttDM5pvZ7HT8MpKiHTvg3/7NB5Kvuiq+OBo39rUJs2b5ZjrpsHEj3HefV1hNdf8GyQ6tWsEVV8CHH8LDD9fMWhXZR4UJwcxqA+OAM4CuwEVm1rXUYaOBjSGELsAdwC3Rc7sCI4EjgcHA/0bnK3FKCOHoEEKvav8mkrr/+R/vVrn99sxPM63IJZf4Hsxjx8KmTdU/31/+4jujXX999c8lNa9HD+/CfPttePnluKMpOKm0EPoAxSGEFSGEHcBjwLBSxwwDSr7iTQQGmplF9z8WQtgeQlgJFEfnk7isXw+/+Y1vYDN4cNzReDXVO++EdeuqX+doxw5PdoMG1cwUWsmMIUPg6KN91tH8+XFHU1BSSQhtgNUJt9dE9yU9JoSwC/gSaFHBcwMw1czmmJkKjdSUX/3Kv0H/93/HHclevXvD97/v6xMWLKj6eSZM8JWvah3ktlq1vOuoQwe45x5vzUqNSCUhJJumUbpzr6xjynvu8SGEnnhX1NVmdlLSFzcbY2azzWz2+vXrUwhXyrRgAfz1r3D11XD44XFHs69bbvEidJdcAtu2Vf75W7bAL3/p00yzoeUj1VOvnk82aN4cxo3zRC8Zl0pCWAO0S7jdFij9r/PNMWZWBOwPfF7ec0MIJZfrgKcpoysphDA+hNArhNCrVatWKYQrSYXg35ybNvXFaNmmZUsfDF60CH7xi8o//3e/88HIceM01TRfNGoE117rM5DuvNMnDEhGpZIQZgGHmlknM6uLDxJPKnXMJGBUdH048EoIIUT3j4xmIXUCDgXeMbP9zKwxgJntB5wGLKr+ryNlmjTJB+l+/evMVTOtrjPOgB/9yAe7K7O72rvv7i2rfcIJGQtPYtCypSeFrVs9KdT0BksFpsKEEI0JXAO8CCwBHg8hLDaz35hZya4j9wItzKwYuB64IXruYuBx4F3gBeDqEMJu4EBghpn9E3gHeC6E8EJ6fzX5xvbt8NOf+jaScU4zTcWtt/rK1eHDYe7cio/fudN/p8aN4Q9/yHx8UvPatfPd9j79FO66q2pdipKSlDbICSFMAaaUuu/GhOvbgBFlPPdm4OZS960ANA2kptx6qw/MvfiiN7+zWcOGXh77+ON9LGDGDN9+M5ndu+Gyy+Af//DiaOpSzF+HHw7/8i8+BnbXXT6+UK9e3FHlHa1UzncrVsDNN3vxutNOizua1LRps7fLaMAA7+4qbfdun4ny2GM+ID1q1LePkfzSs6f/mxcX+1iRVjOnXZZ/XZRvVGV7wRD821QIcOyxmd2iMN0OOwxeecVnHQ0b5mWSzzsPOneGt97y32vZMt8NrWnT3PrdpOp69/b/z/fd50nh6qu9pLqkhRJCPps3z2ftjBjh2xXmmm7dvKzF73/vrZzHH9/7WP/+vk/zscfGF5/Eo08fr3n097/D3Xf7RIS4V9znCXUZ5avNm+HRR31A7pRT4o6m6urWhRtv9CmHCxfC00/D7NlezVTJoHD16+fjR0uWeDE8ba6TFmoh5KsJEzwp/PjH+bFjWMOG3mLo1i3uSCRbHHectxQefNBrWF15pVoK1aQWQj6aPx/eecdrwrRtG3c0Iplzwgk+zrRwoc9A2rUr7ohymhJCvtm0yUsHt23rC71E8t1JJ3m583/+E+6912egSZUoIeSTPXt8X4Gvv/Zicdm+5kAkXU4+2WeizZ0Lf/tbejdcKiD6xMgnr7zis4pGjlRXkRSegQO9y+ipp3zcbNQor5wqKVNCyBerVvkfQo8e/m1JpBCdfrp3GT3zjCeF731PSaESlBDywaZNPvWuaVOfiqdqn1LIhgzxlsJzz3lSuPjiuCPKGUoIuW73bp9yt3kz/Md/eMlgkUI3dKj/bbzwgieFMWP0RSkFakvlshC8lk9xsbcM2rePOyKR7GAG55zj26m++ir8+7/734uUSy2EXPb88zB9uveb9tFW1SL7MPMy6rt2+ZaxDRpUf9/uPKeEkKvefNMHzvr08W9CIvJtZnDhhdCli++q17AhjB0bd1RZSwkhF82d68v1jzhCU+tEKlKrlk+62LoVfv5zTwo//nHcUWUlJYRcM3++L9Hv1Ml3CtPiM5GK1a7t1VG3boWf/MS7j8aMiTuqrKOvlrlk3jyfUdShg+8YVb9+3BGJ5I6iIq8APGSIf5l68MG4I8o6Sgi54o03PBl07OjN3QYN4o5IJPfUrQsTJ3pJ+Msv9+vyDSWEbBeCbxH5wAPQteve5q6IVE2DBj4ho18/L4r33HNxR5Q1lBCy2Y4d3s95ww2+deCPfqSNxUXSoVEjmDLFS72cf74vYBMlhKy1YQMMHgz33AO//KVvLq4BZJH02X9/ePFFn603bBhMnhx3RLFTQshGc+b49pBvvOEDX7/9raaWimRCixbw8svQvTucd54XiCxg+pTJJiH4lNLjj/d67jNmeLVGEcmc5s1h2jTvlr3gAt9+tkApIWSLDRt8mf2YMXDiid5K6N077qhECkNJ99Hxx3t11AKdkqqEkA1KmqyTJ8Ott/p/zFat4o5KpLA0buwDzSef7BUA/vjHuCOqcUoIcdq+3aswDhoETZrAzJnw059qvEAkLvvtB88+6+MJ110H119fUNtx6pMnLtOnwzHHwG23+arJOXP8tojEq0EDH0e49lq44w5PDps2xR1VjVBCqGkbNsDo0TBgAHz9tTdR777bC26JSHaoXdu7jP70J28x9OsHy5bFHVXGKSHUlBB8oOrww+H++313s8WL4Ywz4o5MRJIx81bC1Kmwbp1PBX/kkbijyiglhJowbZrvW3DZZXDIIV6++pZbvL9SRLLbd7/rXbpHHQWXXOIDzl98EXdUGaGEkEnvvAMDB8LUpF4LAAAKK0lEQVSpp/o3jPvu841tunePOzIRqYwOHeD11+HGG+Ghh7yu2MSJebctpxJCJsycCeeeC337woIF3hf5/vvw/e9rBpFIrioqgl//2v++DzoIRozw8jLz58cdWdro0yldtm/3De9POMEHoF59FW66CVas8HLVKkonkh969fLW/x13wKxZPjvw4ov9y1+OU0Kojj17vN7QtddC69ZeSvfjj71FsHo1/Od/+mIXEckvRUVein7FCvjZz7ycdo8ecNpp8PTT/gUxB6WUEMxssJktNbNiM7shyeP1zGxC9PhMM+uY8NjY6P6lZnZ6qufMWhs2eAGsMWOgfXtvEYwf72MFU6dCcbG3CJQIRPJf06bw+9/7F8D/+i9YtMjXLbRuDVde6dUHvv467ihTVmE9ZTOrDYwDTgXWALPMbFII4d2Ew0YDG0MIXcxsJHALcKGZdQVGAkcCrYFpZnZY9JyKzhmvEODTT2HpUm8WzpoFs2f7NwLwlcWDBnkt9bPO8tsiUpiaN4exY73ywLRpPrX8kUf8y2K9et7NdPzx0LMnfOc7cNhhWbn2KJUC+32A4hDCCgAzewwYBiR+eA8D/jO6PhG4y8wsuv+xEMJ2YKWZFUfnI4Vzps/y5bB5s284s2MH7NzpTbovv4SNG30K2caN/u3/ww9h1Sr44IN9m30dOnixuSuvhP79fZygTp2MhCsiOaqoyAeaBw/2z49//MM335kxw8ccdu7ce2y7dp4cWrf2MtwtW/pP8+aeLOrX95969fzyiCMyPikllYTQBlidcHsN0LesY0IIu8zsS6BFdP/bpZ7bJrpe0TnTZ+hQWLKk/GPq1PF/iPbtvS/w7LN9/+JDDvGsfsABGQtPRPJQvXreizBokN/eutVnG77/vvc8LF3q14uLYf162LKl/PN9/XXGt89NJSFYkvtKT74t65iy7k+W5pJO6DWzMcCY6OZmM1taRpxV0RL4DPDM/emn/jNrVhpfIm32xpobPN4rr4w7jlTl0vubS7FCNsRbuf+H8cebTNldTKnE2yGVl0glIawB2iXcbgt8XMYxa8ysCNgf+LyC51Z0TgBCCOOB8SnEWWlmNjuE0CsT5063XIoVFG8m5VKsoHgzLZ3xptIhNQs41Mw6mVldfJB4UqljJgGjouvDgVdCCCG6f2Q0C6kTcCjwTornFBGRGlRhCyEaE7gGeBGoDdwXQlhsZr8BZocQJgH3Ag9Gg8af4x/wRMc9jg8W7wKuDiHsBkh2zvT/eiIikqpUuowIIUwBppS678aE69uAEWU892bg5lTOGYOMdEVlSC7FCoo3k3IpVlC8mZa2eC3kWXEmERGpGpWuEBERoAATgpndambvmdkCM3vazJomPJa0zEbcsrnMh5m1M7NXzWyJmS02sx9H9zc3s5fMbFl02SzuWBOZWW0zm2dmz0a3O0VlV5ZFZVjqxh1jCTNramYTo/+3S8ysfza/v2Z2XfR/YZGZPWpm9bPp/TWz+8xsnZktSrgv6ftp7s7ob2+BmfXMglgz9hlWcAkBeAnoFkLoDrwPjAUoVWZjMPC/UdmOWCWUDjkD6ApcFMWaLXYB/xZCOALoB1wdxXcD8HII4VDg5eh2NvkxkLha8RbgjijejXg5lmzxJ+CFEMLhQA887qx8f82sDXAt0CuE0A2fNFJSziZb3t+/43/jicp6P8/AZ0ceiq+HuruGYizxd74da8Y+wwouIYQQpoYQdkU338bXQEBCmY0QwkogscxGnL4pHRJC2AGUlPnICiGEtSGEudH1r/APqzZ4jPdHh90PnBNPhN9mZm2BM4F7otsGfBcvuwJZFK+ZNQFOwmfyEULYEUL4gix+f/HJKg2iNUkNgbVk0fsbQpiOz4ZMVNb7OQx4ILi3gaZmdnDNRJo81kx+hhVcQijlCuD56HqyEh1tvvWMmpetcX2LeZXbY4CZwIEhhLXgSQPIptoffwT+A9gT3W4BfJHwR5ZN73FnYD3wt6iL6x4z248sfX9DCB8BtwEf4ongS2AO2fv+lijr/cz2v7+0foblZUIws2lR/2Xpn2EJx/wC7+54uOSuJKfKhilY2RrXPsysEfAk8JMQwqa44ymLmZ0FrAshzEm8O8mh2fIeFwE9gbtDCMcAW8iS7qFkor73YUAnvMLxfni3S2nZ8v5WJGv/b2TiMyyldQi5JoQwqLzHzWwUcBYwMOydd5tKiY44ZGtc3zCzOngyeDiE8FR096dmdnAIYW3UxF4XX4T7OB4428yGAPWBJniLoamZFUXfYrPpPV4DrAkhzIxuT8QTQra+v4OAlSGE9QBm9hRwHNn7/pYo6/3Myr+/TH2G5WULoTxmNhj4GXB2CCFx54qyymzELavLfET97/cCS0IItyc8lFjOZBTwTE3HlkwIYWwIoW0IoSP+Xr4SQrgEeBUvuwLZFe8nwGoz+05010B85X9Wvr94V1E/M2sY/d8oiTcr398EZb2fk4DLotlG/YAvS7qW4pLRz7AQQkH94AMtq4H50c+fEx77BbAcWAqcEXesCXENwWcTLAd+EXc8pWI7AW+WLkh4T4fg/fIvA8uiy+Zxx5ok9pOBZ6PrnaM/nmLgCaBe3PElxHk0MDt6j/8PaJbN7y/wa+A9YBHwIFAvm95f4FF8fGMn/q16dFnvJ94NMy7621uIz56KO9aMfYZppbKIiAAF2GUkIiLJKSGIiAighCAiIhElBBERAZQQREQkooQgBcvMgpk9mHC7yMzWl1RArcR5Tk71OWb2HTObY2b/NLP+Ca87zczK3EVdpCYoIUgh2wJ0M7MG0e1TgY8qc4KogFtlXImvNB4O/DS674fAg2HfRUYiNU4JQQrd83jlU4CL8IVAAJhZHzN7Myoq92bJamEzu9zMnjCzycDUxJOZWe/o+M5mNsDM5kc/88ysMb7AqAFeBXRnVMt+KPBA5n9VkfLlZS0jkUp4DLgx6vLpDtwHnBg99h5wUghhl5kNAv4LOD96rD/QPYTwuZmdDGBmxwH/AwwLIXxoZn8Crg4hvBEV/9uGr3p9AF+9eyVwI3Bz0ApRyQJKCFLQQggLorLdFwFTSj28P3C/mR2Kl+eok/DYSyGExDr1R+CbnZ8WQigpKPYGcLuZPQw8FUJYg9f6ORnAzLrgFUHfi8Yy6gK/CiG8n77fUCR16jIS8aJgt5HQXRT5LfBq8J2/huLVUUtsKXXsWrwFcEzJHSGE3wP/gncRvW1mh5d6zs3Ar/Adxh4Gbop+RGKhFoKIdxN9GUJYWNL9E9mfvYPMl1dwji/wwmNTzWxLCOE1MzskhLAQWBjNKDoc74bCzAYAH4UQlkWzi/YAu/GxBZFYKCFIwYu6cv6U5KE/4F1G1wOvpHCeT81sKPC8mV0BfM/MTsE/6N8l2tkqKgv9S+CC6Knj8RZCET7jSCQWqnYqIiKAxhBERCSihCAiIoASgoiIRJQQREQEUEIQEZGIEoKIiABKCCIiElFCEBERAP4fZ8J6cpNPp/gAAAAASUVORK5CYII="/>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ata:image/png;base64,iVBORw0KGgoAAAANSUhEUgAAAYQAAAEKCAYAAAASByJ7AAAABHNCSVQICAgIfAhkiAAAAAlwSFlzAAALEgAACxIB0t1+/AAAADl0RVh0U29mdHdhcmUAbWF0cGxvdGxpYiB2ZXJzaW9uIDIuMS4yLCBodHRwOi8vbWF0cGxvdGxpYi5vcmcvNQv5yAAAIABJREFUeJzt3XmYVOWVx/HvgWYVkNWFHUSjiKDI6oYGVEQRF1DUKEYmaKJjopOZSBadLM4To6OJI2NC1MRdFHUERUXcCC7IGhYRaRYFRUFEEWTnnT/ObSna6u7q7qq+tfw+z9NPbbdunS7oOvVu57UQAiIiIrXiDkBERLKDEoKIiABKCCIiElFCEBERQAlBREQiSggiIgIoIYiISEQJQUREACUEERGJFMUdQGW0bNkydOzYMe4wRERyypw5cz4LIbSq6LicSggdO3Zk9uzZcYchIpJTzOyDVI5Tl5GIiABKCCIiElFCEBERQAlBREQiSggiIgIoIYiISEQJQUREACUEERGJKCGIiAiQYyuVRfLG+PGZO/eYMZk7t+Q1tRBERARQQhARkYgSgoiIAEoIIiISUUIQERFACUFERCJKCCIiAighiIhIRAvTROIUAixbBp99Bl9/Dc2awdFHQ+3acUcmBUgJQSQun38OjzwCCxfue3/LljB4MBx/PNRSI15qjhKCSBwWLIB77vEWwogR0KMHNGwIxcUwZQo89BCsWAGXXqqkIDVGCUGkpi1c6MngwAPhyiu9RVCiRw/o3h2efdZ/9uyBUaOUFKRGKCGI1KTPPoOzz4b69eHqq6Fp028fYwZDh3oSmDTJj73oopqPVQqOEoJITQkBLrkE1q6F665LngwSnXmmDzRPmwbdusFRR9VMnFKw1A4VqSmTJsHUqXDbbdCpU2rPOeccaNMGHngANm/ObHxS8JQQRGrCzp3ws5/B4YfDVVel/rw6deCKK7yl8NBDmYtPBCUEkZrx17/C0qVw661QVMme2rZtfUxh3jx4993MxCeCEoJI5m3aBDfdBCef7OMCVTFwILRoAU895TOPRDJACUEk0+65x2cX/eEPPoOoKurUgWHDYPVqmDUrvfGJRJQQRDJp924YNw5OOAF6967euXr3hnbt4JlnfExCJM2UEEQy6YUXfMXxNddU/1y1asF558GGDTBjRvXPJ1KKEoJIJt11Fxx8sH+Qp0PXrtC5M7z0krc+RNJICUEkU5Yt8xbCVVf5GEC6nH66txLmzk3fOUVQQhDJnLvv9kQwZkx6z9u9u9dBmjrVVz+LpIkSgkgm7Nrlpa2HDoWDDkrvuWvVgkGD4MMPfW2DSJooIYhkwuuvw6efZq4oXf/+0LixjyWIpIkSgkgmPPYYNGpU9YVoFalTBwYMgEWLYP36zLyGFJyUEoKZDTazpWZWbGY3JHm8nplNiB6faWYdo/tPNbM5ZrYwuvxuwnOOje4vNrM7zaq6Ykcky+zYAU8+6YXpGjTI3OuccIIvdNMUVEmTChOCmdUGxgFnAF2Bi8ysa6nDRgMbQwhdgDuAW6L7PwOGhhCOAkYBDyY8525gDHBo9DO4Gr+HSPaYOhU2boSRIzP7Os2a+QDzG2/4mIVINaXSQugDFIcQVoQQdgCPAcNKHTMMuD+6PhEYaGYWQpgXQvg4un8xUD9qTRwMNAkhvBVCCMADwDnV/m1EssGjj0Lz5nDqqZl/rZNOgq++8sJ3ItWUSkJoA6xOuL0mui/pMSGEXcCXQItSx5wPzAshbI+OX1PBOUVyz9atXlri/POhbt3Mv17Xrl70bvr0zL+W5L1UEkKyvv3Sk5/LPcbMjsS7ka6sxDlLnjvGzGab2ez1GjyTbPfqq7BlS/pWJlekVi1vJbz/PnzySc28puStVBLCGqBdwu22wMdlHWNmRcD+wOfR7bbA08BlIYTlCce3reCcAIQQxocQeoUQerVq1SqFcEVi9OyzsN9+Xuq6pvTv74PLb71Vc68peSmVhDALONTMOplZXWAkMKnUMZPwQWOA4cArIYRgZk2B54CxIYQ3Sg4OIawFvjKzftHsosuAZ6r5u4jEKwRPCKeeCvXr19zr7r8/HHkkzJypvRKkWipMCNGYwDXAi8AS4PEQwmIz+42ZnR0ddi/QwsyKgeuBkqmp1wBdgF+Z2fzo54DosR8C9wDFwHLg+XT9UiKxWLjQ9ys466yaf+3+/X1mk1YuSzWktJdfCGEKMKXUfTcmXN8GjEjyvN8BvyvjnLOBbpUJViSrPfusXw4ZUvOv3aMHNGyobiOplkpu7ipSQMaPr9zx994LHTrA5MmZiac8depAr17w9ts+DbVx45qPQXKeSleIpMNXX8HKlXDUUfHF0K+fr5KeODG+GCSnKSGIpMOiRT6o3L17fDF07gwHHAAPPxxfDJLTlBBE0mHJEu+madeu4mMzxcz3XX71Va1JkCpRQhCprhA8IRx+uC8Ui1OvXj71VN1GUgVKCCLVtXYtbNrkCSFurVv7OMZjj8UdieQgJQSR6nrvPb/MhoQAXmX1jTd8TYRIJSghiFTXe+9By5b+kw0uvNAvH3883jgk5yghiFTH7t2+OviII+KOZK9DDvGxBHUbSSUpIYhUxwcfwLZt2dNdVGLkSJg9G4qL445EcogSgkh1ZNv4QYkLLvDLCRPijUNyihKCSHUsWeJrDxo1ijuSfbVr53suq9tIKkEJQaSqdu6EFSvgsMPijiS5Cy/0FdSLF8cdieQIJQSRqvrgA9/cPlsTwvDhvlBO3UaSIiUEkap6/32/7NIl3jjKctBBcMop3m0Uku5QK7IPJQSRqlq2zFcGZ9v4QaKRIz3OuXPjjkRygBKCSFXs3g3Ll8Ohh8YdSfnOOw+KiuCJJ+KORHKAEoJIVaxeDdu3Z39CaN4cBg70YnfqNpIKKCGIVEXJgq9sHT9INHy4t2bmz487EslySggiVbFsGbRqBc2axR1Jxc45B2rXVklsqZASgkhl7dnjCSHbu4tKtGzps42eeELdRlIuJQSRyvrkE9iyJXcSAni30bJlsHBh3JFIFlNCEKmskvGDQw6JN47KOPdcX6SmbiMphxKCSGWtWOH7Jx9wQNyRpO6AA2DAAHUbSbmUEEQqa/ly6NzZN7XPJSNGeHXWd9+NOxLJUkoIIpXx1Vewbl1udReVOPdcT2JapCZlUEIQqYwVK/wyFxPCQQfBiSdqHEHKpIQgUhnLl/uc/vbt446kakaM8HLYS5bEHYlkISUEkcpYvtyTQd26cUdSNeed591GaiVIEkoIIqnatcv3QOjcOe5Iqq51azj+eCUESUoJQSRVq1f7Lmm5UL+oPMOHw4IFe/dzEIkoIYikavlyv8zlFgLA+ef7pVoJUooSgkiqVqyAFi2gadO4I6metm2hf38lBPkWJQSRVK1cCZ06xR1FegwfDvPm7W31iKCEIJKaL7+Ezz/Pr4QAaiXIPlJKCGY22MyWmlmxmd2Q5PF6ZjYhenymmXWM7m9hZq+a2WYzu6vUc16Lzjk/+smhwjBScFau9Mt8SQjt20OfPlq1LPuoMCGYWW1gHHAG0BW4yMy6ljpsNLAxhNAFuAO4Jbp/G/Ar4KdlnP6SEMLR0c+6qvwCIjVi5UqvFtquXdyRpM/w4TBnzt5kJwUvlRZCH6A4hLAihLADeAwYVuqYYcD90fWJwEAzsxDClhDCDDwxiOSulSt9MDZXF6QlU9Jt9OST8cYhWaMohWPaAKsTbq8B+pZ1TAhhl5l9CbQAPqvg3H8zs93Ak8DvQlBdXslCe/bAqlXQr1/ckaRm/PjUj23fHsaNgyZNUjt+zJiqxSQ5IZUWQrIav6U/uFM5prRLQghHASdGP5cmfXGzMWY228xmr1+/vsJgRdJu7VrYvj1/xg8SHXusJ7sNG+KORLJAKglhDZDYcdoW+LisY8ysCNgf+Ly8k4YQPoouvwIewbumkh03PoTQK4TQq1WrVimEK5Jm+TagnKhnT7+cOzfeOCQrpJIQZgGHmlknM6sLjAQmlTpmEjAquj4ceKW87h8zKzKzltH1OsBZwKLKBi9SI1auhIYNc2uHtFQdcIAPlCshCCmMIURjAtcALwK1gftCCIvN7DfA7BDCJOBe4EEzK8ZbBiNLnm9mq4AmQF0zOwc4DfgAeDFKBrWBacBf0/qbiaTLqlXQsaPPMspHPXvCM8/Axo3QrFnc0UiMUhlUJoQwBZhS6r4bE65vA0aU8dyOZZz22NRCFInRtm3w0UfQo0fckWTOscd6Qpg7FwYOjDsaiVGefuURSZMPP/RN6fNx/KDEgQf6lFp1GxU8JQSR8pQMKHfsGGsYGdezp9c1+uKLuCORGCkhiJRn5Upo2RIaN447kszq2dNbQvPmxR2JxEgJQaQ8+VThtDwHH+y7qc2ZE3ckEiMlBJGybNzoXSiFkBDAWwnFxV7ZVQqSEoJIWfJ5QVoyxx7r3Ubz58cdicRECUGkLCtXQu3a+VXhtDwHHwwHHaRuowKmhCBSllWrPBnUqRN3JDXDzFsJ778PmzbFHY3EQAlBJJndu+GDD/J/umlpJbON1G1UkJQQRJJZvDh/K5yWp00br2+kRWoFSQlBJJmZM/2y0BJCSbfR0qWweXPc0UgNU0IQSWbmTNhvv/yscFqRnj19UyB1GxUcJQSRZGbO9PEDS7b3U55r1w5atdJsowKUUrVTyXOV2XKxsnJxy8WvvvIxhDPPjDuSeJh5K+Gll2DLFm8pSUFQC0GktNmz87/CaUXUbVSQlBBESisZUC60KaeJOnSAFi3UbVRglBBESps5E7p0gUaN4o4kPmbQqxcsWaJFagVECUEkUQieEPr2jTuS+PXt691GaiUUDCUEkURr1sDatUoI4IvU2rbd24UmeU8JQSRRyYefEoLr08eL/H36adyRSA1QQhBJNHMm1K0LPXrEHUl26NPHxxPeeSfuSKQGKCGIJJo5E445BurVizuS7NCsGRx2mCeEEOKORjJMCUGkxM6dvgahX7+4I8kuffvCunVeDlzymhKCSIkFC2DrVujfP+5IskvPnlBUpMHlAqCEIFLizTf9UglhXw0aQPfu3nrauTPuaCSDlBBESrz1FrRuXThbZlZG375e42natLgjkQxSQhAp8dZb3jooxAqnFenWzYvcPfRQ3JFIBikhiAB88okPmqq7KLmiIt845//+Txvn5DElBBHw1gHAccfFG0c269sXvv4ann467kgkQ5QQRMATQt26PqNGkuvc2UuC339/3JFIhighiIAnhJ49tSCtPLVqwfe/Dy+/DCtWxB2NZIASgsiOHT6lUuMHFbv8ch90/9vf4o5EMkAJQeSf/4Rt25QQUtGuHQwe7Alh9+64o5E0U0IQKRlQVkJIzejR8NFH8OKLcUciaaaEIPLWW173v23buCPJDUOHQqtWcO+9cUciaZZSQjCzwWa21MyKzeyGJI/XM7MJ0eMzzaxjdH8LM3vVzDab2V2lnnOsmS2MnnOnmVYDSUxKFqRJaurWhcsug0mTtE9CnqkwIZhZbWAccAbQFbjIzLqWOmw0sDGE0AW4A7glun8b8Cvgp0lOfTcwBjg0+hlclV9ApFrWroUPPlBCqKzRo2HXLnjwwbgjkTRKpYXQBygOIawIIewAHgOGlTpmGFAyOXkiMNDMLISwJYQwA08M3zCzg4EmIYS3QggBeAA4pzq/iEiVaPygao44whfx3Xuv9knII6kkhDbA6oTba6L7kh4TQtgFfAm0qOCcayo4JwBmNsbMZpvZ7PXr16cQrkgllCxIO+aYuCPJPaNHw3vv7a0SKzkvlYSQrG+/9FeCVI6p0vEhhPEhhF4hhF6tWrUq55QiVfDWW16jRwvSKu+CC6BRIw0u55FUEsIaILEecFvg47KOMbMiYH/g8wrOmTilI9k5RTJLC9Kqp1EjGDkSJkyATZvijkbSIJWEMAs41Mw6mVldYCQwqdQxk4BR0fXhwCvR2EBSIYS1wFdm1i+aXXQZ8EyloxepjnnzYPt2JYTqGD3aC949+mjckUgaVJgQojGBa4AXgSXA4yGExWb2GzM7OzrsXqCFmRUD1wPfTE01s1XA7cDlZrYmYYbSD4F7gGJgOfB8en4lkRRpQLn6+vaFo4+GceM0uJwHilI5KIQwBZhS6r4bE65vA0aU8dyOZdw/G+iWaqAiaffmm16KoU3S+QySCjO4+mr4wQ9gxgw48cS4I5Jq0EplKUwhwPTpcNJJcUeS+y6+GJo2hbvuqvhYyWpKCFKYli3zVbYDBsQdSe5r2BCuuAKeesoX+knOUkKQwjR9ul+qhZAeP/yhr1z+y1/ijkSqQQlBCtP06XDAAXDYYXFHkh+6dIEzzoA//9lnbklOUkKQwvT66946UE3F9LnuOu+G0xTUnKWEIIXngw/gww/VXZRugwZBt25w++2agpqjUpp2KpJXSsYPNKBceePHl/94z57wwANw/fVeAK8yxoypelySFmohSOGZPt2nSXbTMpi069MHmjSBadPijkSqQAlBCs/06b6Aqpb++6ddnTpw8smwaBF8rPJkuUZ/EVJYPvoI3n9f3UWZNGCAV4/Vnss5RwlBCktJV8agQfHGkc8aNfIW2DvvwGefxR2NVIISghSWadN8g/ijjoo7kvw2aJB3yU2dGnckUglKCFI4QvCEUPJhJZnTrJlXkX3jDfjyy7ijkRRp2qlU3rp1sHix98Vv2gRt20L79r7zWP36cUdXtsWL4ZNP1F1UU04/3SugTp0KI5IWQ5Yso4Qgqdu5E5591v/A9+zxb4HNmsHbb8Nrr8Hkyb6D1tFHxx1pci+95JdKCDWjVSvfL+H11+HUU32qr2Q1JQRJzSefeJ2atWvhuONgyBBo2dJLP+zZA8XFXrLg7ruhXz+47DKoXTvuqPc1bZrXLmrfPu5ICsdZZ/ng8vPPw0UXxR2NVEAdqVKxTz/1cgRbtsC118KoUf7tr6QOUK1a/kH7y1/CmWd6i+Hvf/dEkS127PBvqmod1KxWrfwLxIwZ8Hl526xLNlBCkPKtX+/JYM8eL1525JFlH1u7Npx9Npx7rn8rvP/+7EkKb7/tCe3UU+OOpPCceaZfPvdcvHFIhZQQpGxbt8Kdd/rYwXXXQevWqT1v8GBPDG+/DbfdltkYU/XCC56wTj457kgKT/Pmvi7hzTe961GylhKCJBcCPPigLyy66qrK7zs8ZIgXOvv5z/2DIG6TJnl1Uw1sxuPMM6FuXXjyybgjkXIoIUhyr70Gc+bAsGFV20TGDC691AdwL7oo3v7jFSt8yunQofHFUOgaN/YNdBYsgKVL445GyqCEIN/20UcwcaJXAz3ttKqfp2FDmDDBZyb967+mL77KmjzZL88+O74YBAYOhBYt4IknsmdsSfahhCD72rPHu4rq14fLL6/+it7evWHsWHjkkfjKGEyaBF27wiGHxPP64urUgXPOgdWrs6MbUb5FCUH29corsHIlXHihN/PTYexY73b64Q/h66/Tc85UffGFl7tWd1F26N3b919+6inYvDnuaKQUJQTZ67PP4JlnvKuod+/0nbd+fV/UtmIF/Pa36TtvKl54AXbtUndRtjCDiy/2GWxPPx13NFKKVirLXhMm+B/sJZekf/P5U07xBW233eZdUd/5TnrPX5bJk31Fdd++NfN6UrE2bXw84aWXfNFaSVdeRdtzVoe250yJWgji3n3XZ4CceabPG8+EW27xgeaf/KRmNmHfutUTwtlnZ18ZjUJ31lleB+uhh3ydi2QFJQSB3bvh8ce9zMB3v5u51znwQLjpJu/GqYlVq5Mnw1dfeYtHskv9+v7v8vHHWsGcRZQQxGv8rF0Lw4f7TJBMuuYa7y667jrYvj2zr/XQQ949oe0ys9NRR/meCS++CKtWxR2NoIQgGzb4N+kjjoAePTL/enXrwh//6NVR//SnzL3OZ595hc2LL1Z3UTa74AJo0sSLIarrKHZKCIXuppu8r33EiPQPJJdl8GCfBvrb33rLJBOeeMJnF6m7KLs1bOgr2teu9cWQEislhEK2aJFPBx0woPK1iqrr9tu9JPUNN2Tm/A895NNnu3fPzPklfbp187Lkr70G8+bFHU1BU0IoVCF4P36TJvEs2urSBa6/Hh54AGbOTO+5i4t9Jez3vldzrR6pnnPPhQ4d/P/Dhg1xR1OwlBAK1eTJvoPYr38NjRrFE8PPfw4HH+x1jtJZ2+bOO31w/NJL03dOyayiIvjBD/z/wZ//7K1HqXEpJQQzG2xmS82s2My+1cY3s3pmNiF6fKaZdUx4bGx0/1IzOz3h/lVmttDM5pvZ7HT8MpKiHTvg3/7NB5Kvuiq+OBo39rUJs2b5ZjrpsHEj3HefV1hNdf8GyQ6tWsEVV8CHH8LDD9fMWhXZR4UJwcxqA+OAM4CuwEVm1rXUYaOBjSGELsAdwC3Rc7sCI4EjgcHA/0bnK3FKCOHoEEKvav8mkrr/+R/vVrn99sxPM63IJZf4Hsxjx8KmTdU/31/+4jujXX999c8lNa9HD+/CfPttePnluKMpOKm0EPoAxSGEFSGEHcBjwLBSxwwDSr7iTQQGmplF9z8WQtgeQlgJFEfnk7isXw+/+Y1vYDN4cNzReDXVO++EdeuqX+doxw5PdoMG1cwUWsmMIUPg6KN91tH8+XFHU1BSSQhtgNUJt9dE9yU9JoSwC/gSaFHBcwMw1czmmJkKjdSUX/3Kv0H/93/HHclevXvD97/v6xMWLKj6eSZM8JWvah3ktlq1vOuoQwe45x5vzUqNSCUhJJumUbpzr6xjynvu8SGEnnhX1NVmdlLSFzcbY2azzWz2+vXrUwhXyrRgAfz1r3D11XD44XFHs69bbvEidJdcAtu2Vf75W7bAL3/p00yzoeUj1VOvnk82aN4cxo3zRC8Zl0pCWAO0S7jdFij9r/PNMWZWBOwPfF7ec0MIJZfrgKcpoysphDA+hNArhNCrVatWKYQrSYXg35ybNvXFaNmmZUsfDF60CH7xi8o//3e/88HIceM01TRfNGoE117rM5DuvNMnDEhGpZIQZgGHmlknM6uLDxJPKnXMJGBUdH048EoIIUT3j4xmIXUCDgXeMbP9zKwxgJntB5wGLKr+ryNlmjTJB+l+/evMVTOtrjPOgB/9yAe7K7O72rvv7i2rfcIJGQtPYtCypSeFrVs9KdT0BksFpsKEEI0JXAO8CCwBHg8hLDaz35hZya4j9wItzKwYuB64IXruYuBx4F3gBeDqEMJu4EBghpn9E3gHeC6E8EJ6fzX5xvbt8NOf+jaScU4zTcWtt/rK1eHDYe7cio/fudN/p8aN4Q9/yHx8UvPatfPd9j79FO66q2pdipKSlDbICSFMAaaUuu/GhOvbgBFlPPdm4OZS960ANA2kptx6qw/MvfiiN7+zWcOGXh77+ON9LGDGDN9+M5ndu+Gyy+Af//DiaOpSzF+HHw7/8i8+BnbXXT6+UK9e3FHlHa1UzncrVsDNN3vxutNOizua1LRps7fLaMAA7+4qbfdun4ny2GM+ID1q1LePkfzSs6f/mxcX+1iRVjOnXZZ/XZRvVGV7wRD821QIcOyxmd2iMN0OOwxeecVnHQ0b5mWSzzsPOneGt97y32vZMt8NrWnT3PrdpOp69/b/z/fd50nh6qu9pLqkhRJCPps3z2ftjBjh2xXmmm7dvKzF73/vrZzHH9/7WP/+vk/zscfGF5/Eo08fr3n097/D3Xf7RIS4V9znCXUZ5avNm+HRR31A7pRT4o6m6urWhRtv9CmHCxfC00/D7NlezVTJoHD16+fjR0uWeDE8ba6TFmoh5KsJEzwp/PjH+bFjWMOG3mLo1i3uSCRbHHectxQefNBrWF15pVoK1aQWQj6aPx/eecdrwrRtG3c0Iplzwgk+zrRwoc9A2rUr7ohymhJCvtm0yUsHt23rC71E8t1JJ3m583/+E+6912egSZUoIeSTPXt8X4Gvv/Zicdm+5kAkXU4+2WeizZ0Lf/tbejdcKiD6xMgnr7zis4pGjlRXkRSegQO9y+ipp3zcbNQor5wqKVNCyBerVvkfQo8e/m1JpBCdfrp3GT3zjCeF731PSaESlBDywaZNPvWuaVOfiqdqn1LIhgzxlsJzz3lSuPjiuCPKGUoIuW73bp9yt3kz/Md/eMlgkUI3dKj/bbzwgieFMWP0RSkFakvlshC8lk9xsbcM2rePOyKR7GAG55zj26m++ir8+7/734uUSy2EXPb88zB9uveb9tFW1SL7MPMy6rt2+ZaxDRpUf9/uPKeEkKvefNMHzvr08W9CIvJtZnDhhdCli++q17AhjB0bd1RZSwkhF82d68v1jzhCU+tEKlKrlk+62LoVfv5zTwo//nHcUWUlJYRcM3++L9Hv1Ml3CtPiM5GK1a7t1VG3boWf/MS7j8aMiTuqrKOvlrlk3jyfUdShg+8YVb9+3BGJ5I6iIq8APGSIf5l68MG4I8o6Sgi54o03PBl07OjN3QYN4o5IJPfUrQsTJ3pJ+Msv9+vyDSWEbBeCbxH5wAPQteve5q6IVE2DBj4ho18/L4r33HNxR5Q1lBCy2Y4d3s95ww2+deCPfqSNxUXSoVEjmDLFS72cf74vYBMlhKy1YQMMHgz33AO//KVvLq4BZJH02X9/ePFFn603bBhMnhx3RLFTQshGc+b49pBvvOEDX7/9raaWimRCixbw8svQvTucd54XiCxg+pTJJiH4lNLjj/d67jNmeLVGEcmc5s1h2jTvlr3gAt9+tkApIWSLDRt8mf2YMXDiid5K6N077qhECkNJ99Hxx3t11AKdkqqEkA1KmqyTJ8Ott/p/zFat4o5KpLA0buwDzSef7BUA/vjHuCOqcUoIcdq+3aswDhoETZrAzJnw059qvEAkLvvtB88+6+MJ110H119fUNtx6pMnLtOnwzHHwG23+arJOXP8tojEq0EDH0e49lq44w5PDps2xR1VjVBCqGkbNsDo0TBgAHz9tTdR777bC26JSHaoXdu7jP70J28x9OsHy5bFHVXGKSHUlBB8oOrww+H++313s8WL4Ywz4o5MRJIx81bC1Kmwbp1PBX/kkbijyiglhJowbZrvW3DZZXDIIV6++pZbvL9SRLLbd7/rXbpHHQWXXOIDzl98EXdUGaGEkEnvvAMDB8LUpF4LAAAKK0lEQVSpp/o3jPvu841tunePOzIRqYwOHeD11+HGG+Ghh7yu2MSJebctpxJCJsycCeeeC337woIF3hf5/vvw/e9rBpFIrioqgl//2v++DzoIRozw8jLz58cdWdro0yldtm/3De9POMEHoF59FW66CVas8HLVKkonkh969fLW/x13wKxZPjvw4ov9y1+OU0Kojj17vN7QtddC69ZeSvfjj71FsHo1/Od/+mIXEckvRUVein7FCvjZz7ycdo8ecNpp8PTT/gUxB6WUEMxssJktNbNiM7shyeP1zGxC9PhMM+uY8NjY6P6lZnZ6qufMWhs2eAGsMWOgfXtvEYwf72MFU6dCcbG3CJQIRPJf06bw+9/7F8D/+i9YtMjXLbRuDVde6dUHvv467ihTVmE9ZTOrDYwDTgXWALPMbFII4d2Ew0YDG0MIXcxsJHALcKGZdQVGAkcCrYFpZnZY9JyKzhmvEODTT2HpUm8WzpoFs2f7NwLwlcWDBnkt9bPO8tsiUpiaN4exY73ywLRpPrX8kUf8y2K9et7NdPzx0LMnfOc7cNhhWbn2KJUC+32A4hDCCgAzewwYBiR+eA8D/jO6PhG4y8wsuv+xEMJ2YKWZFUfnI4Vzps/y5bB5s284s2MH7NzpTbovv4SNG30K2caN/u3/ww9h1Sr44IN9m30dOnixuSuvhP79fZygTp2MhCsiOaqoyAeaBw/2z49//MM335kxw8ccdu7ce2y7dp4cWrf2MtwtW/pP8+aeLOrX95969fzyiCMyPikllYTQBlidcHsN0LesY0IIu8zsS6BFdP/bpZ7bJrpe0TnTZ+hQWLKk/GPq1PF/iPbtvS/w7LN9/+JDDvGsfsABGQtPRPJQvXreizBokN/eutVnG77/vvc8LF3q14uLYf162LKl/PN9/XXGt89NJSFYkvtKT74t65iy7k+W5pJO6DWzMcCY6OZmM1taRpxV0RL4DPDM/emn/jNrVhpfIm32xpobPN4rr4w7jlTl0vubS7FCNsRbuf+H8cebTNldTKnE2yGVl0glIawB2iXcbgt8XMYxa8ysCNgf+LyC51Z0TgBCCOOB8SnEWWlmNjuE0CsT5063XIoVFG8m5VKsoHgzLZ3xptIhNQs41Mw6mVldfJB4UqljJgGjouvDgVdCCCG6f2Q0C6kTcCjwTornFBGRGlRhCyEaE7gGeBGoDdwXQlhsZr8BZocQJgH3Ag9Gg8af4x/wRMc9jg8W7wKuDiHsBkh2zvT/eiIikqpUuowIIUwBppS678aE69uAEWU892bg5lTOGYOMdEVlSC7FCoo3k3IpVlC8mZa2eC3kWXEmERGpGpWuEBERoAATgpndambvmdkCM3vazJomPJa0zEbcsrnMh5m1M7NXzWyJmS02sx9H9zc3s5fMbFl02SzuWBOZWW0zm2dmz0a3O0VlV5ZFZVjqxh1jCTNramYTo/+3S8ysfza/v2Z2XfR/YZGZPWpm9bPp/TWz+8xsnZktSrgv6ftp7s7ob2+BmfXMglgz9hlWcAkBeAnoFkLoDrwPjAUoVWZjMPC/UdmOWCWUDjkD6ApcFMWaLXYB/xZCOALoB1wdxXcD8HII4VDg5eh2NvkxkLha8RbgjijejXg5lmzxJ+CFEMLhQA887qx8f82sDXAt0CuE0A2fNFJSziZb3t+/43/jicp6P8/AZ0ceiq+HuruGYizxd74da8Y+wwouIYQQpoYQdkU338bXQEBCmY0QwkogscxGnL4pHRJC2AGUlPnICiGEtSGEudH1r/APqzZ4jPdHh90PnBNPhN9mZm2BM4F7otsGfBcvuwJZFK+ZNQFOwmfyEULYEUL4gix+f/HJKg2iNUkNgbVk0fsbQpiOz4ZMVNb7OQx4ILi3gaZmdnDNRJo81kx+hhVcQijlCuD56HqyEh1tvvWMmpetcX2LeZXbY4CZwIEhhLXgSQPIptoffwT+A9gT3W4BfJHwR5ZN73FnYD3wt6iL6x4z248sfX9DCB8BtwEf4ongS2AO2fv+lijr/cz2v7+0foblZUIws2lR/2Xpn2EJx/wC7+54uOSuJKfKhilY2RrXPsysEfAk8JMQwqa44ymLmZ0FrAshzEm8O8mh2fIeFwE9gbtDCMcAW8iS7qFkor73YUAnvMLxfni3S2nZ8v5WJGv/b2TiMyyldQi5JoQwqLzHzWwUcBYwMOydd5tKiY44ZGtc3zCzOngyeDiE8FR096dmdnAIYW3UxF4XX4T7OB4428yGAPWBJniLoamZFUXfYrPpPV4DrAkhzIxuT8QTQra+v4OAlSGE9QBm9hRwHNn7/pYo6/3Myr+/TH2G5WULoTxmNhj4GXB2CCFx54qyymzELavLfET97/cCS0IItyc8lFjOZBTwTE3HlkwIYWwIoW0IoSP+Xr4SQrgEeBUvuwLZFe8nwGoz+05010B85X9Wvr94V1E/M2sY/d8oiTcr398EZb2fk4DLotlG/YAvS7qW4pLRz7AQQkH94AMtq4H50c+fEx77BbAcWAqcEXesCXENwWcTLAd+EXc8pWI7AW+WLkh4T4fg/fIvA8uiy+Zxx5ok9pOBZ6PrnaM/nmLgCaBe3PElxHk0MDt6j/8PaJbN7y/wa+A9YBHwIFAvm95f4FF8fGMn/q16dFnvJ94NMy7621uIz56KO9aMfYZppbKIiAAF2GUkIiLJKSGIiAighCAiIhElBBERAZQQREQkooQgBcvMgpk9mHC7yMzWl1RArcR5Tk71OWb2HTObY2b/NLP+Ca87zczK3EVdpCYoIUgh2wJ0M7MG0e1TgY8qc4KogFtlXImvNB4O/DS674fAg2HfRUYiNU4JQQrd83jlU4CL8IVAAJhZHzN7Myoq92bJamEzu9zMnjCzycDUxJOZWe/o+M5mNsDM5kc/88ysMb7AqAFeBXRnVMt+KPBA5n9VkfLlZS0jkUp4DLgx6vLpDtwHnBg99h5wUghhl5kNAv4LOD96rD/QPYTwuZmdDGBmxwH/AwwLIXxoZn8Crg4hvBEV/9uGr3p9AF+9eyVwI3Bz0ApRyQJKCFLQQggLorLdFwFTSj28P3C/mR2Kl+eok/DYSyGExDr1R+CbnZ8WQigpKPYGcLuZPQw8FUJYg9f6ORnAzLrgFUHfi8Yy6gK/CiG8n77fUCR16jIS8aJgt5HQXRT5LfBq8J2/huLVUUtsKXXsWrwFcEzJHSGE3wP/gncRvW1mh5d6zs3Ar/Adxh4Gbop+RGKhFoKIdxN9GUJYWNL9E9mfvYPMl1dwji/wwmNTzWxLCOE1MzskhLAQWBjNKDoc74bCzAYAH4UQlkWzi/YAu/GxBZFYKCFIwYu6cv6U5KE/4F1G1wOvpHCeT81sKPC8mV0BfM/MTsE/6N8l2tkqKgv9S+CC6Knj8RZCET7jSCQWqnYqIiKAxhBERCSihCAiIoASgoiIRJQQREQEUEIQEZGIEoKIiABKCCIiElFCEBERAP4fZ8J6cpNPp/gAAAAASUVORK5CYII="/>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5" name="TextBox 4"/>
          <p:cNvSpPr txBox="1"/>
          <p:nvPr/>
        </p:nvSpPr>
        <p:spPr>
          <a:xfrm>
            <a:off x="466638" y="2351782"/>
            <a:ext cx="8286808" cy="1077218"/>
          </a:xfrm>
          <a:prstGeom prst="rect">
            <a:avLst/>
          </a:prstGeom>
          <a:noFill/>
        </p:spPr>
        <p:txBody>
          <a:bodyPr wrap="square" rtlCol="0">
            <a:spAutoFit/>
          </a:bodyPr>
          <a:lstStyle/>
          <a:p>
            <a:r>
              <a:rPr lang="en-IN" sz="1600" dirty="0"/>
              <a:t>The objective of this assignment is to build a Lexicon and Naïve Bayes classifier to the customer review datasets</a:t>
            </a:r>
          </a:p>
          <a:p>
            <a:endParaRPr lang="en-IN" sz="1600" dirty="0"/>
          </a:p>
          <a:p>
            <a:r>
              <a:rPr lang="en-IN" sz="1600" dirty="0"/>
              <a:t>This project is reference to the following article:</a:t>
            </a:r>
          </a:p>
        </p:txBody>
      </p:sp>
      <p:pic>
        <p:nvPicPr>
          <p:cNvPr id="2050" name="Picture 2"/>
          <p:cNvPicPr>
            <a:picLocks noChangeAspect="1" noChangeArrowheads="1"/>
          </p:cNvPicPr>
          <p:nvPr/>
        </p:nvPicPr>
        <p:blipFill>
          <a:blip r:embed="rId2"/>
          <a:srcRect/>
          <a:stretch>
            <a:fillRect/>
          </a:stretch>
        </p:blipFill>
        <p:spPr bwMode="auto">
          <a:xfrm>
            <a:off x="428596" y="3676650"/>
            <a:ext cx="8324850" cy="2571750"/>
          </a:xfrm>
          <a:prstGeom prst="rect">
            <a:avLst/>
          </a:prstGeom>
          <a:noFill/>
          <a:ln w="9525">
            <a:noFill/>
            <a:miter lim="800000"/>
            <a:headEnd/>
            <a:tailEnd/>
          </a:ln>
          <a:effectLst/>
        </p:spPr>
      </p:pic>
    </p:spTree>
    <p:extLst>
      <p:ext uri="{BB962C8B-B14F-4D97-AF65-F5344CB8AC3E}">
        <p14:creationId xmlns:p14="http://schemas.microsoft.com/office/powerpoint/2010/main" val="2173170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chemeClr val="accent1"/>
            </a:solidFill>
          </a:ln>
        </p:spPr>
        <p:txBody>
          <a:bodyPr vert="horz" lIns="91440" tIns="45720" rIns="91440" bIns="45720" rtlCol="0" anchor="ctr">
            <a:normAutofit/>
          </a:bodyPr>
          <a:lstStyle/>
          <a:p>
            <a:pPr algn="l"/>
            <a:r>
              <a:rPr lang="en-IN" dirty="0">
                <a:latin typeface="Cambria" pitchFamily="18" charset="0"/>
                <a:cs typeface="Times New Roman" pitchFamily="18" charset="0"/>
              </a:rPr>
              <a:t>Data Pipeline</a:t>
            </a:r>
            <a:endParaRPr lang="en-US" dirty="0">
              <a:latin typeface="Cambria" pitchFamily="18" charset="0"/>
              <a:cs typeface="Times New Roman" pitchFamily="18" charset="0"/>
            </a:endParaRPr>
          </a:p>
        </p:txBody>
      </p:sp>
      <p:grpSp>
        <p:nvGrpSpPr>
          <p:cNvPr id="22" name="Group 21"/>
          <p:cNvGrpSpPr/>
          <p:nvPr/>
        </p:nvGrpSpPr>
        <p:grpSpPr>
          <a:xfrm>
            <a:off x="428596" y="2276872"/>
            <a:ext cx="8286808" cy="1714512"/>
            <a:chOff x="500034" y="1643050"/>
            <a:chExt cx="8286808" cy="1714512"/>
          </a:xfrm>
        </p:grpSpPr>
        <p:sp>
          <p:nvSpPr>
            <p:cNvPr id="13" name="Rounded Rectangle 12"/>
            <p:cNvSpPr/>
            <p:nvPr/>
          </p:nvSpPr>
          <p:spPr>
            <a:xfrm>
              <a:off x="500034" y="1643050"/>
              <a:ext cx="1143008" cy="171451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sz="1400" b="1" dirty="0">
                  <a:solidFill>
                    <a:schemeClr val="tx1"/>
                  </a:solidFill>
                </a:rPr>
                <a:t>Read Dataset</a:t>
              </a:r>
            </a:p>
            <a:p>
              <a:pPr algn="ctr"/>
              <a:endParaRPr lang="en-IN" sz="1400" b="1" dirty="0">
                <a:solidFill>
                  <a:schemeClr val="tx1"/>
                </a:solidFill>
              </a:endParaRPr>
            </a:p>
            <a:p>
              <a:pPr>
                <a:buFont typeface="Arial" pitchFamily="34" charset="0"/>
                <a:buChar char="•"/>
              </a:pPr>
              <a:r>
                <a:rPr lang="en-IN" sz="1400" dirty="0">
                  <a:solidFill>
                    <a:schemeClr val="tx1"/>
                  </a:solidFill>
                </a:rPr>
                <a:t> Explore</a:t>
              </a:r>
            </a:p>
            <a:p>
              <a:pPr>
                <a:buFont typeface="Arial" pitchFamily="34" charset="0"/>
                <a:buChar char="•"/>
              </a:pPr>
              <a:r>
                <a:rPr lang="en-IN" sz="1400" dirty="0">
                  <a:solidFill>
                    <a:schemeClr val="tx1"/>
                  </a:solidFill>
                </a:rPr>
                <a:t>Head</a:t>
              </a:r>
            </a:p>
            <a:p>
              <a:pPr>
                <a:buFont typeface="Arial" pitchFamily="34" charset="0"/>
                <a:buChar char="•"/>
              </a:pPr>
              <a:r>
                <a:rPr lang="en-IN" sz="1400" dirty="0">
                  <a:solidFill>
                    <a:schemeClr val="tx1"/>
                  </a:solidFill>
                </a:rPr>
                <a:t>Tail</a:t>
              </a:r>
            </a:p>
            <a:p>
              <a:pPr>
                <a:buFont typeface="Arial" pitchFamily="34" charset="0"/>
                <a:buChar char="•"/>
              </a:pPr>
              <a:r>
                <a:rPr lang="en-IN" sz="1400" dirty="0">
                  <a:solidFill>
                    <a:schemeClr val="tx1"/>
                  </a:solidFill>
                </a:rPr>
                <a:t>Describe</a:t>
              </a:r>
              <a:endParaRPr lang="en-US" sz="1400" dirty="0">
                <a:solidFill>
                  <a:schemeClr val="tx1"/>
                </a:solidFill>
              </a:endParaRPr>
            </a:p>
          </p:txBody>
        </p:sp>
        <p:sp>
          <p:nvSpPr>
            <p:cNvPr id="14" name="Rounded Rectangle 13"/>
            <p:cNvSpPr/>
            <p:nvPr/>
          </p:nvSpPr>
          <p:spPr>
            <a:xfrm>
              <a:off x="2071670" y="1643050"/>
              <a:ext cx="1714512" cy="171451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sz="1600" b="1" dirty="0">
                  <a:solidFill>
                    <a:schemeClr val="tx1"/>
                  </a:solidFill>
                </a:rPr>
                <a:t>Pre-process</a:t>
              </a:r>
            </a:p>
            <a:p>
              <a:pPr algn="ctr">
                <a:buFont typeface="Arial" pitchFamily="34" charset="0"/>
                <a:buChar char="•"/>
              </a:pPr>
              <a:r>
                <a:rPr lang="en-IN" sz="1600" dirty="0">
                  <a:solidFill>
                    <a:schemeClr val="tx1"/>
                  </a:solidFill>
                </a:rPr>
                <a:t> </a:t>
              </a:r>
            </a:p>
            <a:p>
              <a:pPr algn="ctr">
                <a:buFont typeface="Arial" pitchFamily="34" charset="0"/>
                <a:buChar char="•"/>
              </a:pPr>
              <a:r>
                <a:rPr lang="en-IN" sz="1600" dirty="0">
                  <a:solidFill>
                    <a:schemeClr val="tx1"/>
                  </a:solidFill>
                </a:rPr>
                <a:t>Label encoding</a:t>
              </a:r>
            </a:p>
            <a:p>
              <a:pPr algn="ctr">
                <a:buFont typeface="Arial" pitchFamily="34" charset="0"/>
                <a:buChar char="•"/>
              </a:pPr>
              <a:r>
                <a:rPr lang="en-IN" sz="1600" dirty="0">
                  <a:solidFill>
                    <a:schemeClr val="tx1"/>
                  </a:solidFill>
                </a:rPr>
                <a:t> Train and Test data preparation</a:t>
              </a:r>
              <a:endParaRPr lang="en-US" sz="1600" dirty="0">
                <a:solidFill>
                  <a:schemeClr val="tx1"/>
                </a:solidFill>
              </a:endParaRPr>
            </a:p>
          </p:txBody>
        </p:sp>
        <p:sp>
          <p:nvSpPr>
            <p:cNvPr id="15" name="Rounded Rectangle 14"/>
            <p:cNvSpPr/>
            <p:nvPr/>
          </p:nvSpPr>
          <p:spPr>
            <a:xfrm>
              <a:off x="4214810" y="1643050"/>
              <a:ext cx="1428760" cy="171451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sz="1600" b="1" dirty="0">
                  <a:solidFill>
                    <a:schemeClr val="tx1"/>
                  </a:solidFill>
                </a:rPr>
                <a:t>Modelling</a:t>
              </a:r>
            </a:p>
            <a:p>
              <a:pPr algn="ctr"/>
              <a:endParaRPr lang="en-IN" sz="1600" b="1" dirty="0">
                <a:solidFill>
                  <a:schemeClr val="tx1"/>
                </a:solidFill>
              </a:endParaRPr>
            </a:p>
            <a:p>
              <a:pPr algn="ctr"/>
              <a:r>
                <a:rPr lang="en-IN" sz="1600" dirty="0">
                  <a:solidFill>
                    <a:schemeClr val="tx1"/>
                  </a:solidFill>
                </a:rPr>
                <a:t>Lexican Based/Naïve Bayes classifier</a:t>
              </a:r>
              <a:endParaRPr lang="en-US" sz="1600" dirty="0">
                <a:solidFill>
                  <a:schemeClr val="tx1"/>
                </a:solidFill>
              </a:endParaRPr>
            </a:p>
          </p:txBody>
        </p:sp>
        <p:sp>
          <p:nvSpPr>
            <p:cNvPr id="16" name="Rounded Rectangle 15"/>
            <p:cNvSpPr/>
            <p:nvPr/>
          </p:nvSpPr>
          <p:spPr>
            <a:xfrm>
              <a:off x="6072198" y="1643050"/>
              <a:ext cx="1143008" cy="171451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sz="1600" b="1" dirty="0">
                  <a:solidFill>
                    <a:schemeClr val="tx1"/>
                  </a:solidFill>
                </a:rPr>
                <a:t>Scoring</a:t>
              </a:r>
            </a:p>
            <a:p>
              <a:pPr algn="ctr"/>
              <a:endParaRPr lang="en-IN" sz="1600" b="1" dirty="0">
                <a:solidFill>
                  <a:schemeClr val="tx1"/>
                </a:solidFill>
              </a:endParaRPr>
            </a:p>
            <a:p>
              <a:pPr algn="ctr"/>
              <a:endParaRPr lang="en-IN" sz="1600" b="1" dirty="0">
                <a:solidFill>
                  <a:schemeClr val="tx1"/>
                </a:solidFill>
              </a:endParaRPr>
            </a:p>
            <a:p>
              <a:pPr algn="ctr"/>
              <a:r>
                <a:rPr lang="en-IN" sz="1600" dirty="0">
                  <a:solidFill>
                    <a:schemeClr val="tx1"/>
                  </a:solidFill>
                </a:rPr>
                <a:t>Score the test data</a:t>
              </a:r>
              <a:endParaRPr lang="en-US" sz="1600" dirty="0">
                <a:solidFill>
                  <a:schemeClr val="tx1"/>
                </a:solidFill>
              </a:endParaRPr>
            </a:p>
          </p:txBody>
        </p:sp>
        <p:sp>
          <p:nvSpPr>
            <p:cNvPr id="17" name="Rounded Rectangle 16"/>
            <p:cNvSpPr/>
            <p:nvPr/>
          </p:nvSpPr>
          <p:spPr>
            <a:xfrm>
              <a:off x="7643834" y="1643050"/>
              <a:ext cx="1143008" cy="171451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sz="1600" b="1" dirty="0">
                  <a:solidFill>
                    <a:schemeClr val="tx1"/>
                  </a:solidFill>
                </a:rPr>
                <a:t>Diagnostics</a:t>
              </a:r>
            </a:p>
            <a:p>
              <a:pPr>
                <a:buFont typeface="Arial" pitchFamily="34" charset="0"/>
                <a:buChar char="•"/>
              </a:pPr>
              <a:r>
                <a:rPr lang="en-IN" sz="1200" dirty="0">
                  <a:solidFill>
                    <a:schemeClr val="tx1"/>
                  </a:solidFill>
                </a:rPr>
                <a:t> Accuracy</a:t>
              </a:r>
            </a:p>
            <a:p>
              <a:pPr>
                <a:buFont typeface="Arial" pitchFamily="34" charset="0"/>
                <a:buChar char="•"/>
              </a:pPr>
              <a:r>
                <a:rPr lang="en-IN" sz="1200" dirty="0">
                  <a:solidFill>
                    <a:schemeClr val="tx1"/>
                  </a:solidFill>
                </a:rPr>
                <a:t> AUC</a:t>
              </a:r>
            </a:p>
            <a:p>
              <a:pPr>
                <a:buFont typeface="Arial" pitchFamily="34" charset="0"/>
                <a:buChar char="•"/>
              </a:pPr>
              <a:r>
                <a:rPr lang="en-IN" sz="1200" dirty="0">
                  <a:solidFill>
                    <a:schemeClr val="tx1"/>
                  </a:solidFill>
                </a:rPr>
                <a:t> Confusion Matrix</a:t>
              </a:r>
            </a:p>
            <a:p>
              <a:pPr algn="ctr"/>
              <a:endParaRPr lang="en-IN" sz="1600" b="1" dirty="0">
                <a:solidFill>
                  <a:schemeClr val="tx1"/>
                </a:solidFill>
              </a:endParaRPr>
            </a:p>
            <a:p>
              <a:pPr algn="ctr"/>
              <a:endParaRPr lang="en-IN" sz="1600" b="1" dirty="0">
                <a:solidFill>
                  <a:schemeClr val="tx1"/>
                </a:solidFill>
              </a:endParaRPr>
            </a:p>
          </p:txBody>
        </p:sp>
        <p:sp>
          <p:nvSpPr>
            <p:cNvPr id="18" name="Right Arrow 17"/>
            <p:cNvSpPr/>
            <p:nvPr/>
          </p:nvSpPr>
          <p:spPr>
            <a:xfrm>
              <a:off x="1643042" y="2285992"/>
              <a:ext cx="428628" cy="3571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p:cNvSpPr/>
            <p:nvPr/>
          </p:nvSpPr>
          <p:spPr>
            <a:xfrm>
              <a:off x="3786182" y="2285992"/>
              <a:ext cx="428628" cy="3571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Arrow 19"/>
            <p:cNvSpPr/>
            <p:nvPr/>
          </p:nvSpPr>
          <p:spPr>
            <a:xfrm>
              <a:off x="5643570" y="2285992"/>
              <a:ext cx="428628" cy="3571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Arrow 20"/>
            <p:cNvSpPr/>
            <p:nvPr/>
          </p:nvSpPr>
          <p:spPr>
            <a:xfrm>
              <a:off x="7215206" y="2285992"/>
              <a:ext cx="428628" cy="3571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0" name="AutoShape 6" descr="data:image/png;base64,iVBORw0KGgoAAAANSUhEUgAAAYQAAAEKCAYAAAASByJ7AAAABHNCSVQICAgIfAhkiAAAAAlwSFlzAAALEgAACxIB0t1+/AAAADl0RVh0U29mdHdhcmUAbWF0cGxvdGxpYiB2ZXJzaW9uIDIuMS4yLCBodHRwOi8vbWF0cGxvdGxpYi5vcmcvNQv5yAAAIABJREFUeJzt3XmYVOWVx/HvgWYVkNWFHUSjiKDI6oYGVEQRF1DUKEYmaKJjopOZSBadLM4To6OJI2NC1MRdFHUERUXcCC7IGhYRaRYFRUFEEWTnnT/ObSna6u7q7qq+tfw+z9NPbbdunS7oOvVu57UQAiIiIrXiDkBERLKDEoKIiABKCCIiElFCEBERQAlBREQiSggiIgIoIYiISEQJQUREACUEERGJFMUdQGW0bNkydOzYMe4wRERyypw5cz4LIbSq6LicSggdO3Zk9uzZcYchIpJTzOyDVI5Tl5GIiABKCCIiElFCEBERQAlBREQiSggiIgIoIYiISEQJQUREACUEERGJKCGIiAiQYyuVRfLG+PGZO/eYMZk7t+Q1tRBERARQQhARkYgSgoiIAEoIIiISUUIQERFACUFERCJKCCIiAighiIhIRAvTROIUAixbBp99Bl9/Dc2awdFHQ+3acUcmBUgJQSQun38OjzwCCxfue3/LljB4MBx/PNRSI15qjhKCSBwWLIB77vEWwogR0KMHNGwIxcUwZQo89BCsWAGXXqqkIDVGCUGkpi1c6MngwAPhyiu9RVCiRw/o3h2efdZ/9uyBUaOUFKRGKCGI1KTPPoOzz4b69eHqq6Fp028fYwZDh3oSmDTJj73oopqPVQqOEoJITQkBLrkE1q6F665LngwSnXmmDzRPmwbdusFRR9VMnFKw1A4VqSmTJsHUqXDbbdCpU2rPOeccaNMGHngANm/ObHxS8JQQRGrCzp3ws5/B4YfDVVel/rw6deCKK7yl8NBDmYtPBCUEkZrx17/C0qVw661QVMme2rZtfUxh3jx4993MxCeCEoJI5m3aBDfdBCef7OMCVTFwILRoAU895TOPRDJACUEk0+65x2cX/eEPPoOoKurUgWHDYPVqmDUrvfGJRJQQRDJp924YNw5OOAF6967euXr3hnbt4JlnfExCJM2UEEQy6YUXfMXxNddU/1y1asF558GGDTBjRvXPJ1KKEoJIJt11Fxx8sH+Qp0PXrtC5M7z0krc+RNJICUEkU5Yt8xbCVVf5GEC6nH66txLmzk3fOUVQQhDJnLvv9kQwZkx6z9u9u9dBmjrVVz+LpIkSgkgm7Nrlpa2HDoWDDkrvuWvVgkGD4MMPfW2DSJooIYhkwuuvw6efZq4oXf/+0LixjyWIpIkSgkgmPPYYNGpU9YVoFalTBwYMgEWLYP36zLyGFJyUEoKZDTazpWZWbGY3JHm8nplNiB6faWYdo/tPNbM5ZrYwuvxuwnOOje4vNrM7zaq6Ykcky+zYAU8+6YXpGjTI3OuccIIvdNMUVEmTChOCmdUGxgFnAF2Bi8ysa6nDRgMbQwhdgDuAW6L7PwOGhhCOAkYBDyY8525gDHBo9DO4Gr+HSPaYOhU2boSRIzP7Os2a+QDzG2/4mIVINaXSQugDFIcQVoQQdgCPAcNKHTMMuD+6PhEYaGYWQpgXQvg4un8xUD9qTRwMNAkhvBVCCMADwDnV/m1EssGjj0Lz5nDqqZl/rZNOgq++8sJ3ItWUSkJoA6xOuL0mui/pMSGEXcCXQItSx5wPzAshbI+OX1PBOUVyz9atXlri/POhbt3Mv17Xrl70bvr0zL+W5L1UEkKyvv3Sk5/LPcbMjsS7ka6sxDlLnjvGzGab2ez1GjyTbPfqq7BlS/pWJlekVi1vJbz/PnzySc28puStVBLCGqBdwu22wMdlHWNmRcD+wOfR7bbA08BlIYTlCce3reCcAIQQxocQeoUQerVq1SqFcEVi9OyzsN9+Xuq6pvTv74PLb71Vc68peSmVhDALONTMOplZXWAkMKnUMZPwQWOA4cArIYRgZk2B54CxIYQ3Sg4OIawFvjKzftHsosuAZ6r5u4jEKwRPCKeeCvXr19zr7r8/HHkkzJypvRKkWipMCNGYwDXAi8AS4PEQwmIz+42ZnR0ddi/QwsyKgeuBkqmp1wBdgF+Z2fzo54DosR8C9wDFwHLg+XT9UiKxWLjQ9ys466yaf+3+/X1mk1YuSzWktJdfCGEKMKXUfTcmXN8GjEjyvN8BvyvjnLOBbpUJViSrPfusXw4ZUvOv3aMHNGyobiOplkpu7ipSQMaPr9zx994LHTrA5MmZiac8depAr17w9ts+DbVx45qPQXKeSleIpMNXX8HKlXDUUfHF0K+fr5KeODG+GCSnKSGIpMOiRT6o3L17fDF07gwHHAAPPxxfDJLTlBBE0mHJEu+madeu4mMzxcz3XX71Va1JkCpRQhCprhA8IRx+uC8Ui1OvXj71VN1GUgVKCCLVtXYtbNrkCSFurVv7OMZjj8UdieQgJQSR6nrvPb/MhoQAXmX1jTd8TYRIJSghiFTXe+9By5b+kw0uvNAvH3883jgk5yghiFTH7t2+OviII+KOZK9DDvGxBHUbSSUpIYhUxwcfwLZt2dNdVGLkSJg9G4qL445EcogSgkh1ZNv4QYkLLvDLCRPijUNyihKCSHUsWeJrDxo1ijuSfbVr53suq9tIKkEJQaSqdu6EFSvgsMPijiS5Cy/0FdSLF8cdieQIJQSRqvrgA9/cPlsTwvDhvlBO3UaSIiUEkap6/32/7NIl3jjKctBBcMop3m0Uku5QK7IPJQSRqlq2zFcGZ9v4QaKRIz3OuXPjjkRygBKCSFXs3g3Ll8Ohh8YdSfnOOw+KiuCJJ+KORHKAEoJIVaxeDdu3Z39CaN4cBg70YnfqNpIKKCGIVEXJgq9sHT9INHy4t2bmz487EslySggiVbFsGbRqBc2axR1Jxc45B2rXVklsqZASgkhl7dnjCSHbu4tKtGzps42eeELdRlIuJQSRyvrkE9iyJXcSAni30bJlsHBh3JFIFlNCEKmskvGDQw6JN47KOPdcX6SmbiMphxKCSGWtWOH7Jx9wQNyRpO6AA2DAAHUbSbmUEEQqa/ly6NzZN7XPJSNGeHXWd9+NOxLJUkoIIpXx1Vewbl1udReVOPdcT2JapCZlUEIQqYwVK/wyFxPCQQfBiSdqHEHKpIQgUhnLl/uc/vbt446kakaM8HLYS5bEHYlkISUEkcpYvtyTQd26cUdSNeed591GaiVIEkoIIqnatcv3QOjcOe5Iqq51azj+eCUESUoJQSRVq1f7Lmm5UL+oPMOHw4IFe/dzEIkoIYikavlyv8zlFgLA+ef7pVoJUooSgkiqVqyAFi2gadO4I6metm2hf38lBPkWJQSRVK1cCZ06xR1FegwfDvPm7W31iKCEIJKaL7+Ezz/Pr4QAaiXIPlJKCGY22MyWmlmxmd2Q5PF6ZjYhenymmXWM7m9hZq+a2WYzu6vUc16Lzjk/+smhwjBScFau9Mt8SQjt20OfPlq1LPuoMCGYWW1gHHAG0BW4yMy6ljpsNLAxhNAFuAO4Jbp/G/Ar4KdlnP6SEMLR0c+6qvwCIjVi5UqvFtquXdyRpM/w4TBnzt5kJwUvlRZCH6A4hLAihLADeAwYVuqYYcD90fWJwEAzsxDClhDCDDwxiOSulSt9MDZXF6QlU9Jt9OST8cYhWaMohWPaAKsTbq8B+pZ1TAhhl5l9CbQAPqvg3H8zs93Ak8DvQlBdXslCe/bAqlXQr1/ckaRm/PjUj23fHsaNgyZNUjt+zJiqxSQ5IZUWQrIav6U/uFM5prRLQghHASdGP5cmfXGzMWY228xmr1+/vsJgRdJu7VrYvj1/xg8SHXusJ7sNG+KORLJAKglhDZDYcdoW+LisY8ysCNgf+Ly8k4YQPoouvwIewbumkh03PoTQK4TQq1WrVimEK5Jm+TagnKhnT7+cOzfeOCQrpJIQZgGHmlknM6sLjAQmlTpmEjAquj4ceKW87h8zKzKzltH1OsBZwKLKBi9SI1auhIYNc2uHtFQdcIAPlCshCCmMIURjAtcALwK1gftCCIvN7DfA7BDCJOBe4EEzK8ZbBiNLnm9mq4AmQF0zOwc4DfgAeDFKBrWBacBf0/qbiaTLqlXQsaPPMspHPXvCM8/Axo3QrFnc0UiMUhlUJoQwBZhS6r4bE65vA0aU8dyOZZz22NRCFInRtm3w0UfQo0fckWTOscd6Qpg7FwYOjDsaiVGefuURSZMPP/RN6fNx/KDEgQf6lFp1GxU8JQSR8pQMKHfsGGsYGdezp9c1+uKLuCORGCkhiJRn5Upo2RIaN447kszq2dNbQvPmxR2JxEgJQaQ8+VThtDwHH+y7qc2ZE3ckEiMlBJGybNzoXSiFkBDAWwnFxV7ZVQqSEoJIWfJ5QVoyxx7r3Ubz58cdicRECUGkLCtXQu3a+VXhtDwHHwwHHaRuowKmhCBSllWrPBnUqRN3JDXDzFsJ778PmzbFHY3EQAlBJJndu+GDD/J/umlpJbON1G1UkJQQRJJZvDh/K5yWp00br2+kRWoFSQlBJJmZM/2y0BJCSbfR0qWweXPc0UgNU0IQSWbmTNhvv/yscFqRnj19UyB1GxUcJQSRZGbO9PEDS7b3U55r1w5atdJsowKUUrVTyXOV2XKxsnJxy8WvvvIxhDPPjDuSeJh5K+Gll2DLFm8pSUFQC0GktNmz87/CaUXUbVSQlBBESisZUC60KaeJOnSAFi3UbVRglBBESps5E7p0gUaN4o4kPmbQqxcsWaJFagVECUEkUQieEPr2jTuS+PXt691GaiUUDCUEkURr1sDatUoI4IvU2rbd24UmeU8JQSRRyYefEoLr08eL/H36adyRSA1QQhBJNHMm1K0LPXrEHUl26NPHxxPeeSfuSKQGKCGIJJo5E445BurVizuS7NCsGRx2mCeEEOKORjJMCUGkxM6dvgahX7+4I8kuffvCunVeDlzymhKCSIkFC2DrVujfP+5IskvPnlBUpMHlAqCEIFLizTf9UglhXw0aQPfu3nrauTPuaCSDlBBESrz1FrRuXThbZlZG375e42natLgjkQxSQhAp8dZb3jooxAqnFenWzYvcPfRQ3JFIBikhiAB88okPmqq7KLmiIt845//+Txvn5DElBBHw1gHAccfFG0c269sXvv4ann467kgkQ5QQRMATQt26PqNGkuvc2UuC339/3JFIhighiIAnhJ49tSCtPLVqwfe/Dy+/DCtWxB2NZIASgsiOHT6lUuMHFbv8ch90/9vf4o5EMkAJQeSf/4Rt25QQUtGuHQwe7Alh9+64o5E0U0IQKRlQVkJIzejR8NFH8OKLcUciaaaEIPLWW173v23buCPJDUOHQqtWcO+9cUciaZZSQjCzwWa21MyKzeyGJI/XM7MJ0eMzzaxjdH8LM3vVzDab2V2lnnOsmS2MnnOnmVYDSUxKFqRJaurWhcsug0mTtE9CnqkwIZhZbWAccAbQFbjIzLqWOmw0sDGE0AW4A7glun8b8Cvgp0lOfTcwBjg0+hlclV9ApFrWroUPPlBCqKzRo2HXLnjwwbgjkTRKpYXQBygOIawIIewAHgOGlTpmGFAyOXkiMNDMLISwJYQwA08M3zCzg4EmIYS3QggBeAA4pzq/iEiVaPygao44whfx3Xuv9knII6kkhDbA6oTba6L7kh4TQtgFfAm0qOCcayo4JwBmNsbMZpvZ7PXr16cQrkgllCxIO+aYuCPJPaNHw3vv7a0SKzkvlYSQrG+/9FeCVI6p0vEhhPEhhF4hhF6tWrUq55QiVfDWW16jRwvSKu+CC6BRIw0u55FUEsIaILEecFvg47KOMbMiYH/g8wrOmTilI9k5RTJLC9Kqp1EjGDkSJkyATZvijkbSIJWEMAs41Mw6mVldYCQwqdQxk4BR0fXhwCvR2EBSIYS1wFdm1i+aXXQZ8EyloxepjnnzYPt2JYTqGD3aC949+mjckUgaVJgQojGBa4AXgSXA4yGExWb2GzM7OzrsXqCFmRUD1wPfTE01s1XA7cDlZrYmYYbSD4F7gGJgOfB8en4lkRRpQLn6+vaFo4+GceM0uJwHilI5KIQwBZhS6r4bE65vA0aU8dyOZdw/G+iWaqAiaffmm16KoU3S+QySCjO4+mr4wQ9gxgw48cS4I5Jq0EplKUwhwPTpcNJJcUeS+y6+GJo2hbvuqvhYyWpKCFKYli3zVbYDBsQdSe5r2BCuuAKeesoX+knOUkKQwjR9ul+qhZAeP/yhr1z+y1/ijkSqQQlBCtP06XDAAXDYYXFHkh+6dIEzzoA//9lnbklOUkKQwvT66946UE3F9LnuOu+G0xTUnKWEIIXngw/gww/VXZRugwZBt25w++2agpqjUpp2KpJXSsYPNKBceePHl/94z57wwANw/fVeAK8yxoypelySFmohSOGZPt2nSXbTMpi069MHmjSBadPijkSqQAlBCs/06b6Aqpb++6ddnTpw8smwaBF8rPJkuUZ/EVJYPvoI3n9f3UWZNGCAV4/Vnss5RwlBCktJV8agQfHGkc8aNfIW2DvvwGefxR2NVIISghSWadN8g/ijjoo7kvw2aJB3yU2dGnckUglKCFI4QvCEUPJhJZnTrJlXkX3jDfjyy7ijkRRp2qlU3rp1sHix98Vv2gRt20L79r7zWP36cUdXtsWL4ZNP1F1UU04/3SugTp0KI5IWQ5Yso4Qgqdu5E5591v/A9+zxb4HNmsHbb8Nrr8Hkyb6D1tFHxx1pci+95JdKCDWjVSvfL+H11+HUU32qr2Q1JQRJzSefeJ2atWvhuONgyBBo2dJLP+zZA8XFXrLg7ruhXz+47DKoXTvuqPc1bZrXLmrfPu5ICsdZZ/ng8vPPw0UXxR2NVEAdqVKxTz/1cgRbtsC118KoUf7tr6QOUK1a/kH7y1/CmWd6i+Hvf/dEkS127PBvqmod1KxWrfwLxIwZ8Hl526xLNlBCkPKtX+/JYM8eL1525JFlH1u7Npx9Npx7rn8rvP/+7EkKb7/tCe3UU+OOpPCceaZfPvdcvHFIhZQQpGxbt8Kdd/rYwXXXQevWqT1v8GBPDG+/DbfdltkYU/XCC56wTj457kgKT/Pmvi7hzTe961GylhKCJBcCPPigLyy66qrK7zs8ZIgXOvv5z/2DIG6TJnl1Uw1sxuPMM6FuXXjyybgjkXIoIUhyr70Gc+bAsGFV20TGDC691AdwL7oo3v7jFSt8yunQofHFUOgaN/YNdBYsgKVL445GyqCEIN/20UcwcaJXAz3ttKqfp2FDmDDBZyb967+mL77KmjzZL88+O74YBAYOhBYt4IknsmdsSfahhCD72rPHu4rq14fLL6/+it7evWHsWHjkkfjKGEyaBF27wiGHxPP64urUgXPOgdWrs6MbUb5FCUH29corsHIlXHihN/PTYexY73b64Q/h66/Tc85UffGFl7tWd1F26N3b919+6inYvDnuaKQUJQTZ67PP4JlnvKuod+/0nbd+fV/UtmIF/Pa36TtvKl54AXbtUndRtjCDiy/2GWxPPx13NFKKVirLXhMm+B/sJZekf/P5U07xBW233eZdUd/5TnrPX5bJk31Fdd++NfN6UrE2bXw84aWXfNFaSVdeRdtzVoe250yJWgji3n3XZ4CceabPG8+EW27xgeaf/KRmNmHfutUTwtlnZ18ZjUJ31lleB+uhh3ydi2QFJQSB3bvh8ce9zMB3v5u51znwQLjpJu/GqYlVq5Mnw1dfeYtHskv9+v7v8vHHWsGcRZQQxGv8rF0Lw4f7TJBMuuYa7y667jrYvj2zr/XQQ949oe0ys9NRR/meCS++CKtWxR2NoIQgGzb4N+kjjoAePTL/enXrwh//6NVR//SnzL3OZ595hc2LL1Z3UTa74AJo0sSLIarrKHZKCIXuppu8r33EiPQPJJdl8GCfBvrb33rLJBOeeMJnF6m7KLs1bOgr2teu9cWQEislhEK2aJFPBx0woPK1iqrr9tu9JPUNN2Tm/A895NNnu3fPzPklfbp187Lkr70G8+bFHU1BU0IoVCF4P36TJvEs2urSBa6/Hh54AGbOTO+5i4t9Jez3vldzrR6pnnPPhQ4d/P/Dhg1xR1OwlBAK1eTJvoPYr38NjRrFE8PPfw4HH+x1jtJZ2+bOO31w/NJL03dOyayiIvjBD/z/wZ//7K1HqXEpJQQzG2xmS82s2My+1cY3s3pmNiF6fKaZdUx4bGx0/1IzOz3h/lVmttDM5pvZ7HT8MpKiHTvg3/7NB5Kvuiq+OBo39rUJs2b5ZjrpsHEj3HefV1hNdf8GyQ6tWsEVV8CHH8LDD9fMWhXZR4UJwcxqA+OAM4CuwEVm1rXUYaOBjSGELsAdwC3Rc7sCI4EjgcHA/0bnK3FKCOHoEEKvav8mkrr/+R/vVrn99sxPM63IJZf4Hsxjx8KmTdU/31/+4jujXX999c8lNa9HD+/CfPttePnluKMpOKm0EPoAxSGEFSGEHcBjwLBSxwwDSr7iTQQGmplF9z8WQtgeQlgJFEfnk7isXw+/+Y1vYDN4cNzReDXVO++EdeuqX+doxw5PdoMG1cwUWsmMIUPg6KN91tH8+XFHU1BSSQhtgNUJt9dE9yU9JoSwC/gSaFHBcwMw1czmmJkKjdSUX/3Kv0H/93/HHclevXvD97/v6xMWLKj6eSZM8JWvah3ktlq1vOuoQwe45x5vzUqNSCUhJJumUbpzr6xjynvu8SGEnnhX1NVmdlLSFzcbY2azzWz2+vXrUwhXyrRgAfz1r3D11XD44XFHs69bbvEidJdcAtu2Vf75W7bAL3/p00yzoeUj1VOvnk82aN4cxo3zRC8Zl0pCWAO0S7jdFij9r/PNMWZWBOwPfF7ec0MIJZfrgKcpoysphDA+hNArhNCrVatWKYQrSYXg35ybNvXFaNmmZUsfDF60CH7xi8o//3e/88HIceM01TRfNGoE117rM5DuvNMnDEhGpZIQZgGHmlknM6uLDxJPKnXMJGBUdH048EoIIUT3j4xmIXUCDgXeMbP9zKwxgJntB5wGLKr+ryNlmjTJB+l+/evMVTOtrjPOgB/9yAe7K7O72rvv7i2rfcIJGQtPYtCypSeFrVs9KdT0BksFpsKEEI0JXAO8CCwBHg8hLDaz35hZya4j9wItzKwYuB64IXruYuBx4F3gBeDqEMJu4EBghpn9E3gHeC6E8EJ6fzX5xvbt8NOf+jaScU4zTcWtt/rK1eHDYe7cio/fudN/p8aN4Q9/yHx8UvPatfPd9j79FO66q2pdipKSlDbICSFMAaaUuu/GhOvbgBFlPPdm4OZS960ANA2kptx6qw/MvfiiN7+zWcOGXh77+ON9LGDGDN9+M5ndu+Gyy+Af//DiaOpSzF+HHw7/8i8+BnbXXT6+UK9e3FHlHa1UzncrVsDNN3vxutNOizua1LRps7fLaMAA7+4qbfdun4ny2GM+ID1q1LePkfzSs6f/mxcX+1iRVjOnXZZ/XZRvVGV7wRD821QIcOyxmd2iMN0OOwxeecVnHQ0b5mWSzzsPOneGt97y32vZMt8NrWnT3PrdpOp69/b/z/fd50nh6qu9pLqkhRJCPps3z2ftjBjh2xXmmm7dvKzF73/vrZzHH9/7WP/+vk/zscfGF5/Eo08fr3n097/D3Xf7RIS4V9znCXUZ5avNm+HRR31A7pRT4o6m6urWhRtv9CmHCxfC00/D7NlezVTJoHD16+fjR0uWeDE8ba6TFmoh5KsJEzwp/PjH+bFjWMOG3mLo1i3uSCRbHHectxQefNBrWF15pVoK1aQWQj6aPx/eecdrwrRtG3c0Iplzwgk+zrRwoc9A2rUr7ohymhJCvtm0yUsHt23rC71E8t1JJ3m583/+E+6912egSZUoIeSTPXt8X4Gvv/Zicdm+5kAkXU4+2WeizZ0Lf/tbejdcKiD6xMgnr7zis4pGjlRXkRSegQO9y+ipp3zcbNQor5wqKVNCyBerVvkfQo8e/m1JpBCdfrp3GT3zjCeF731PSaESlBDywaZNPvWuaVOfiqdqn1LIhgzxlsJzz3lSuPjiuCPKGUoIuW73bp9yt3kz/Md/eMlgkUI3dKj/bbzwgieFMWP0RSkFakvlshC8lk9xsbcM2rePOyKR7GAG55zj26m++ir8+7/734uUSy2EXPb88zB9uveb9tFW1SL7MPMy6rt2+ZaxDRpUf9/uPKeEkKvefNMHzvr08W9CIvJtZnDhhdCli++q17AhjB0bd1RZSwkhF82d68v1jzhCU+tEKlKrlk+62LoVfv5zTwo//nHcUWUlJYRcM3++L9Hv1Ml3CtPiM5GK1a7t1VG3boWf/MS7j8aMiTuqrKOvlrlk3jyfUdShg+8YVb9+3BGJ5I6iIq8APGSIf5l68MG4I8o6Sgi54o03PBl07OjN3QYN4o5IJPfUrQsTJ3pJ+Msv9+vyDSWEbBeCbxH5wAPQteve5q6IVE2DBj4ho18/L4r33HNxR5Q1lBCy2Y4d3s95ww2+deCPfqSNxUXSoVEjmDLFS72cf74vYBMlhKy1YQMMHgz33AO//KVvLq4BZJH02X9/ePFFn603bBhMnhx3RLFTQshGc+b49pBvvOEDX7/9raaWimRCixbw8svQvTucd54XiCxg+pTJJiH4lNLjj/d67jNmeLVGEcmc5s1h2jTvlr3gAt9+tkApIWSLDRt8mf2YMXDiid5K6N077qhECkNJ99Hxx3t11AKdkqqEkA1KmqyTJ8Ott/p/zFat4o5KpLA0buwDzSef7BUA/vjHuCOqcUoIcdq+3aswDhoETZrAzJnw059qvEAkLvvtB88+6+MJ110H119fUNtx6pMnLtOnwzHHwG23+arJOXP8tojEq0EDH0e49lq44w5PDps2xR1VjVBCqGkbNsDo0TBgAHz9tTdR777bC26JSHaoXdu7jP70J28x9OsHy5bFHVXGKSHUlBB8oOrww+H++313s8WL4Ywz4o5MRJIx81bC1Kmwbp1PBX/kkbijyiglhJowbZrvW3DZZXDIIV6++pZbvL9SRLLbd7/rXbpHHQWXXOIDzl98EXdUGaGEkEnvvAMDB8LUpF4LAAAKK0lEQVSpp/o3jPvu841tunePOzIRqYwOHeD11+HGG+Ghh7yu2MSJebctpxJCJsycCeeeC337woIF3hf5/vvw/e9rBpFIrioqgl//2v++DzoIRozw8jLz58cdWdro0yldtm/3De9POMEHoF59FW66CVas8HLVKkonkh969fLW/x13wKxZPjvw4ov9y1+OU0Kojj17vN7QtddC69ZeSvfjj71FsHo1/Od/+mIXEckvRUVein7FCvjZz7ycdo8ecNpp8PTT/gUxB6WUEMxssJktNbNiM7shyeP1zGxC9PhMM+uY8NjY6P6lZnZ6qufMWhs2eAGsMWOgfXtvEYwf72MFU6dCcbG3CJQIRPJf06bw+9/7F8D/+i9YtMjXLbRuDVde6dUHvv467ihTVmE9ZTOrDYwDTgXWALPMbFII4d2Ew0YDG0MIXcxsJHALcKGZdQVGAkcCrYFpZnZY9JyKzhmvEODTT2HpUm8WzpoFs2f7NwLwlcWDBnkt9bPO8tsiUpiaN4exY73ywLRpPrX8kUf8y2K9et7NdPzx0LMnfOc7cNhhWbn2KJUC+32A4hDCCgAzewwYBiR+eA8D/jO6PhG4y8wsuv+xEMJ2YKWZFUfnI4Vzps/y5bB5s284s2MH7NzpTbovv4SNG30K2caN/u3/ww9h1Sr44IN9m30dOnixuSuvhP79fZygTp2MhCsiOaqoyAeaBw/2z49//MM335kxw8ccdu7ce2y7dp4cWrf2MtwtW/pP8+aeLOrX95969fzyiCMyPikllYTQBlidcHsN0LesY0IIu8zsS6BFdP/bpZ7bJrpe0TnTZ+hQWLKk/GPq1PF/iPbtvS/w7LN9/+JDDvGsfsABGQtPRPJQvXreizBokN/eutVnG77/vvc8LF3q14uLYf162LKl/PN9/XXGt89NJSFYkvtKT74t65iy7k+W5pJO6DWzMcCY6OZmM1taRpxV0RL4DPDM/emn/jNrVhpfIm32xpobPN4rr4w7jlTl0vubS7FCNsRbuf+H8cebTNldTKnE2yGVl0glIawB2iXcbgt8XMYxa8ysCNgf+LyC51Z0TgBCCOOB8SnEWWlmNjuE0CsT5063XIoVFG8m5VKsoHgzLZ3xptIhNQs41Mw6mVldfJB4UqljJgGjouvDgVdCCCG6f2Q0C6kTcCjwTornFBGRGlRhCyEaE7gGeBGoDdwXQlhsZr8BZocQJgH3Ag9Gg8af4x/wRMc9jg8W7wKuDiHsBkh2zvT/eiIikqpUuowIIUwBppS678aE69uAEWU892bg5lTOGYOMdEVlSC7FCoo3k3IpVlC8mZa2eC3kWXEmERGpGpWuEBERoAATgpndambvmdkCM3vazJomPJa0zEbcsrnMh5m1M7NXzWyJmS02sx9H9zc3s5fMbFl02SzuWBOZWW0zm2dmz0a3O0VlV5ZFZVjqxh1jCTNramYTo/+3S8ysfza/v2Z2XfR/YZGZPWpm9bPp/TWz+8xsnZktSrgv6ftp7s7ob2+BmfXMglgz9hlWcAkBeAnoFkLoDrwPjAUoVWZjMPC/UdmOWCWUDjkD6ApcFMWaLXYB/xZCOALoB1wdxXcD8HII4VDg5eh2NvkxkLha8RbgjijejXg5lmzxJ+CFEMLhQA887qx8f82sDXAt0CuE0A2fNFJSziZb3t+/43/jicp6P8/AZ0ceiq+HuruGYizxd74da8Y+wwouIYQQpoYQdkU338bXQEBCmY0QwkogscxGnL4pHRJC2AGUlPnICiGEtSGEudH1r/APqzZ4jPdHh90PnBNPhN9mZm2BM4F7otsGfBcvuwJZFK+ZNQFOwmfyEULYEUL4gix+f/HJKg2iNUkNgbVk0fsbQpiOz4ZMVNb7OQx4ILi3gaZmdnDNRJo81kx+hhVcQijlCuD56HqyEh1tvvWMmpetcX2LeZXbY4CZwIEhhLXgSQPIptoffwT+A9gT3W4BfJHwR5ZN73FnYD3wt6iL6x4z248sfX9DCB8BtwEf4ongS2AO2fv+lijr/cz2v7+0foblZUIws2lR/2Xpn2EJx/wC7+54uOSuJKfKhilY2RrXPsysEfAk8JMQwqa44ymLmZ0FrAshzEm8O8mh2fIeFwE9gbtDCMcAW8iS7qFkor73YUAnvMLxfni3S2nZ8v5WJGv/b2TiMyyldQi5JoQwqLzHzWwUcBYwMOydd5tKiY44ZGtc3zCzOngyeDiE8FR096dmdnAIYW3UxF4XX4T7OB4428yGAPWBJniLoamZFUXfYrPpPV4DrAkhzIxuT8QTQra+v4OAlSGE9QBm9hRwHNn7/pYo6/3Myr+/TH2G5WULoTxmNhj4GXB2CCFx54qyymzELavLfET97/cCS0IItyc8lFjOZBTwTE3HlkwIYWwIoW0IoSP+Xr4SQrgEeBUvuwLZFe8nwGoz+05010B85X9Wvr94V1E/M2sY/d8oiTcr398EZb2fk4DLotlG/YAvS7qW4pLRz7AQQkH94AMtq4H50c+fEx77BbAcWAqcEXesCXENwWcTLAd+EXc8pWI7AW+WLkh4T4fg/fIvA8uiy+Zxx5ok9pOBZ6PrnaM/nmLgCaBe3PElxHk0MDt6j/8PaJbN7y/wa+A9YBHwIFAvm95f4FF8fGMn/q16dFnvJ94NMy7621uIz56KO9aMfYZppbKIiAAF2GUkIiLJKSGIiAighCAiIhElBBERAZQQREQkooQgBcvMgpk9mHC7yMzWl1RArcR5Tk71OWb2HTObY2b/NLP+Ca87zczK3EVdpCYoIUgh2wJ0M7MG0e1TgY8qc4KogFtlXImvNB4O/DS674fAg2HfRUYiNU4JQQrd83jlU4CL8IVAAJhZHzN7Myoq92bJamEzu9zMnjCzycDUxJOZWe/o+M5mNsDM5kc/88ysMb7AqAFeBXRnVMt+KPBA5n9VkfLlZS0jkUp4DLgx6vLpDtwHnBg99h5wUghhl5kNAv4LOD96rD/QPYTwuZmdDGBmxwH/AwwLIXxoZn8Crg4hvBEV/9uGr3p9AF+9eyVwI3Bz0ApRyQJKCFLQQggLorLdFwFTSj28P3C/mR2Kl+eok/DYSyGExDr1R+CbnZ8WQigpKPYGcLuZPQw8FUJYg9f6ORnAzLrgFUHfi8Yy6gK/CiG8n77fUCR16jIS8aJgt5HQXRT5LfBq8J2/huLVUUtsKXXsWrwFcEzJHSGE3wP/gncRvW1mh5d6zs3Ar/Adxh4Gbop+RGKhFoKIdxN9GUJYWNL9E9mfvYPMl1dwji/wwmNTzWxLCOE1MzskhLAQWBjNKDoc74bCzAYAH4UQlkWzi/YAu/GxBZFYKCFIwYu6cv6U5KE/4F1G1wOvpHCeT81sKPC8mV0BfM/MTsE/6N8l2tkqKgv9S+CC6Knj8RZCET7jSCQWqnYqIiKAxhBERCSihCAiIoASgoiIRJQQREQEUEIQEZGIEoKIiABKCCIiElFCEBERAP4fZ8J6cpNPp/gAAAAASUVORK5CYII="/>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ata:image/png;base64,iVBORw0KGgoAAAANSUhEUgAAAYQAAAEKCAYAAAASByJ7AAAABHNCSVQICAgIfAhkiAAAAAlwSFlzAAALEgAACxIB0t1+/AAAADl0RVh0U29mdHdhcmUAbWF0cGxvdGxpYiB2ZXJzaW9uIDIuMS4yLCBodHRwOi8vbWF0cGxvdGxpYi5vcmcvNQv5yAAAIABJREFUeJzt3XmYVOWVx/HvgWYVkNWFHUSjiKDI6oYGVEQRF1DUKEYmaKJjopOZSBadLM4To6OJI2NC1MRdFHUERUXcCC7IGhYRaRYFRUFEEWTnnT/ObSna6u7q7qq+tfw+z9NPbbdunS7oOvVu57UQAiIiIrXiDkBERLKDEoKIiABKCCIiElFCEBERQAlBREQiSggiIgIoIYiISEQJQUREACUEERGJFMUdQGW0bNkydOzYMe4wRERyypw5cz4LIbSq6LicSggdO3Zk9uzZcYchIpJTzOyDVI5Tl5GIiABKCCIiElFCEBERQAlBREQiSggiIgIoIYiISEQJQUREACUEERGJKCGIiAiQYyuVRfLG+PGZO/eYMZk7t+Q1tRBERARQQhARkYgSgoiIAEoIIiISUUIQERFACUFERCJKCCIiAighiIhIRAvTROIUAixbBp99Bl9/Dc2awdFHQ+3acUcmBUgJQSQun38OjzwCCxfue3/LljB4MBx/PNRSI15qjhKCSBwWLIB77vEWwogR0KMHNGwIxcUwZQo89BCsWAGXXqqkIDVGCUGkpi1c6MngwAPhyiu9RVCiRw/o3h2efdZ/9uyBUaOUFKRGKCGI1KTPPoOzz4b69eHqq6Fp028fYwZDh3oSmDTJj73oopqPVQqOEoJITQkBLrkE1q6F665LngwSnXmmDzRPmwbdusFRR9VMnFKw1A4VqSmTJsHUqXDbbdCpU2rPOeccaNMGHngANm/ObHxS8JQQRGrCzp3ws5/B4YfDVVel/rw6deCKK7yl8NBDmYtPBCUEkZrx17/C0qVw661QVMme2rZtfUxh3jx4993MxCeCEoJI5m3aBDfdBCef7OMCVTFwILRoAU895TOPRDJACUEk0+65x2cX/eEPPoOoKurUgWHDYPVqmDUrvfGJRJQQRDJp924YNw5OOAF6967euXr3hnbt4JlnfExCJM2UEEQy6YUXfMXxNddU/1y1asF558GGDTBjRvXPJ1KKEoJIJt11Fxx8sH+Qp0PXrtC5M7z0krc+RNJICUEkU5Yt8xbCVVf5GEC6nH66txLmzk3fOUVQQhDJnLvv9kQwZkx6z9u9u9dBmjrVVz+LpIkSgkgm7Nrlpa2HDoWDDkrvuWvVgkGD4MMPfW2DSJooIYhkwuuvw6efZq4oXf/+0LixjyWIpIkSgkgmPPYYNGpU9YVoFalTBwYMgEWLYP36zLyGFJyUEoKZDTazpWZWbGY3JHm8nplNiB6faWYdo/tPNbM5ZrYwuvxuwnOOje4vNrM7zaq6Ykcky+zYAU8+6YXpGjTI3OuccIIvdNMUVEmTChOCmdUGxgFnAF2Bi8ysa6nDRgMbQwhdgDuAW6L7PwOGhhCOAkYBDyY8525gDHBo9DO4Gr+HSPaYOhU2boSRIzP7Os2a+QDzG2/4mIVINaXSQugDFIcQVoQQdgCPAcNKHTMMuD+6PhEYaGYWQpgXQvg4un8xUD9qTRwMNAkhvBVCCMADwDnV/m1EssGjj0Lz5nDqqZl/rZNOgq++8sJ3ItWUSkJoA6xOuL0mui/pMSGEXcCXQItSx5wPzAshbI+OX1PBOUVyz9atXlri/POhbt3Mv17Xrl70bvr0zL+W5L1UEkKyvv3Sk5/LPcbMjsS7ka6sxDlLnjvGzGab2ez1GjyTbPfqq7BlS/pWJlekVi1vJbz/PnzySc28puStVBLCGqBdwu22wMdlHWNmRcD+wOfR7bbA08BlIYTlCce3reCcAIQQxocQeoUQerVq1SqFcEVi9OyzsN9+Xuq6pvTv74PLb71Vc68peSmVhDALONTMOplZXWAkMKnUMZPwQWOA4cArIYRgZk2B54CxIYQ3Sg4OIawFvjKzftHsosuAZ6r5u4jEKwRPCKeeCvXr19zr7r8/HHkkzJypvRKkWipMCNGYwDXAi8AS4PEQwmIz+42ZnR0ddi/QwsyKgeuBkqmp1wBdgF+Z2fzo54DosR8C9wDFwHLg+XT9UiKxWLjQ9ys466yaf+3+/X1mk1YuSzWktJdfCGEKMKXUfTcmXN8GjEjyvN8BvyvjnLOBbpUJViSrPfusXw4ZUvOv3aMHNGyobiOplkpu7ipSQMaPr9zx994LHTrA5MmZiac8depAr17w9ts+DbVx45qPQXKeSleIpMNXX8HKlXDUUfHF0K+fr5KeODG+GCSnKSGIpMOiRT6o3L17fDF07gwHHAAPPxxfDJLTlBBE0mHJEu+madeu4mMzxcz3XX71Va1JkCpRQhCprhA8IRx+uC8Ui1OvXj71VN1GUgVKCCLVtXYtbNrkCSFurVv7OMZjj8UdieQgJQSR6nrvPb/MhoQAXmX1jTd8TYRIJSghiFTXe+9By5b+kw0uvNAvH3883jgk5yghiFTH7t2+OviII+KOZK9DDvGxBHUbSSUpIYhUxwcfwLZt2dNdVGLkSJg9G4qL445EcogSgkh1ZNv4QYkLLvDLCRPijUNyihKCSHUsWeJrDxo1ijuSfbVr53suq9tIKkEJQaSqdu6EFSvgsMPijiS5Cy/0FdSLF8cdieQIJQSRqvrgA9/cPlsTwvDhvlBO3UaSIiUEkap6/32/7NIl3jjKctBBcMop3m0Uku5QK7IPJQSRqlq2zFcGZ9v4QaKRIz3OuXPjjkRygBKCSFXs3g3Ll8Ohh8YdSfnOOw+KiuCJJ+KORHKAEoJIVaxeDdu3Z39CaN4cBg70YnfqNpIKKCGIVEXJgq9sHT9INHy4t2bmz487EslySggiVbFsGbRqBc2axR1Jxc45B2rXVklsqZASgkhl7dnjCSHbu4tKtGzps42eeELdRlIuJQSRyvrkE9iyJXcSAni30bJlsHBh3JFIFlNCEKmskvGDQw6JN47KOPdcX6SmbiMphxKCSGWtWOH7Jx9wQNyRpO6AA2DAAHUbSbmUEEQqa/ly6NzZN7XPJSNGeHXWd9+NOxLJUkoIIpXx1Vewbl1udReVOPdcT2JapCZlUEIQqYwVK/wyFxPCQQfBiSdqHEHKpIQgUhnLl/uc/vbt446kakaM8HLYS5bEHYlkISUEkcpYvtyTQd26cUdSNeed591GaiVIEkoIIqnatcv3QOjcOe5Iqq51azj+eCUESUoJQSRVq1f7Lmm5UL+oPMOHw4IFe/dzEIkoIYikavlyv8zlFgLA+ef7pVoJUooSgkiqVqyAFi2gadO4I6metm2hf38lBPkWJQSRVK1cCZ06xR1FegwfDvPm7W31iKCEIJKaL7+Ezz/Pr4QAaiXIPlJKCGY22MyWmlmxmd2Q5PF6ZjYhenymmXWM7m9hZq+a2WYzu6vUc16Lzjk/+smhwjBScFau9Mt8SQjt20OfPlq1LPuoMCGYWW1gHHAG0BW4yMy6ljpsNLAxhNAFuAO4Jbp/G/Ar4KdlnP6SEMLR0c+6qvwCIjVi5UqvFtquXdyRpM/w4TBnzt5kJwUvlRZCH6A4hLAihLADeAwYVuqYYcD90fWJwEAzsxDClhDCDDwxiOSulSt9MDZXF6QlU9Jt9OST8cYhWaMohWPaAKsTbq8B+pZ1TAhhl5l9CbQAPqvg3H8zs93Ak8DvQlBdXslCe/bAqlXQr1/ckaRm/PjUj23fHsaNgyZNUjt+zJiqxSQ5IZUWQrIav6U/uFM5prRLQghHASdGP5cmfXGzMWY228xmr1+/vsJgRdJu7VrYvj1/xg8SHXusJ7sNG+KORLJAKglhDZDYcdoW+LisY8ysCNgf+Ly8k4YQPoouvwIewbumkh03PoTQK4TQq1WrVimEK5Jm+TagnKhnT7+cOzfeOCQrpJIQZgGHmlknM6sLjAQmlTpmEjAquj4ceKW87h8zKzKzltH1OsBZwKLKBi9SI1auhIYNc2uHtFQdcIAPlCshCCmMIURjAtcALwK1gftCCIvN7DfA7BDCJOBe4EEzK8ZbBiNLnm9mq4AmQF0zOwc4DfgAeDFKBrWBacBf0/qbiaTLqlXQsaPPMspHPXvCM8/Axo3QrFnc0UiMUhlUJoQwBZhS6r4bE65vA0aU8dyOZZz22NRCFInRtm3w0UfQo0fckWTOscd6Qpg7FwYOjDsaiVGefuURSZMPP/RN6fNx/KDEgQf6lFp1GxU8JQSR8pQMKHfsGGsYGdezp9c1+uKLuCORGCkhiJRn5Upo2RIaN447kszq2dNbQvPmxR2JxEgJQaQ8+VThtDwHH+y7qc2ZE3ckEiMlBJGybNzoXSiFkBDAWwnFxV7ZVQqSEoJIWfJ5QVoyxx7r3Ubz58cdicRECUGkLCtXQu3a+VXhtDwHHwwHHaRuowKmhCBSllWrPBnUqRN3JDXDzFsJ778PmzbFHY3EQAlBJJndu+GDD/J/umlpJbON1G1UkJQQRJJZvDh/K5yWp00br2+kRWoFSQlBJJmZM/2y0BJCSbfR0qWweXPc0UgNU0IQSWbmTNhvv/yscFqRnj19UyB1GxUcJQSRZGbO9PEDS7b3U55r1w5atdJsowKUUrVTyXOV2XKxsnJxy8WvvvIxhDPPjDuSeJh5K+Gll2DLFm8pSUFQC0GktNmz87/CaUXUbVSQlBBESisZUC60KaeJOnSAFi3UbVRglBBESps5E7p0gUaN4o4kPmbQqxcsWaJFagVECUEkUQieEPr2jTuS+PXt691GaiUUDCUEkURr1sDatUoI4IvU2rbd24UmeU8JQSRRyYefEoLr08eL/H36adyRSA1QQhBJNHMm1K0LPXrEHUl26NPHxxPeeSfuSKQGKCGIJJo5E445BurVizuS7NCsGRx2mCeEEOKORjJMCUGkxM6dvgahX7+4I8kuffvCunVeDlzymhKCSIkFC2DrVujfP+5IskvPnlBUpMHlAqCEIFLizTf9UglhXw0aQPfu3nrauTPuaCSDlBBESrz1FrRuXThbZlZG375e42natLgjkQxSQhAp8dZb3jooxAqnFenWzYvcPfRQ3JFIBikhiAB88okPmqq7KLmiIt845//+Txvn5DElBBHw1gHAccfFG0c269sXvv4ann467kgkQ5QQRMATQt26PqNGkuvc2UuC339/3JFIhighiIAnhJ49tSCtPLVqwfe/Dy+/DCtWxB2NZIASgsiOHT6lUuMHFbv8ch90/9vf4o5EMkAJQeSf/4Rt25QQUtGuHQwe7Alh9+64o5E0U0IQKRlQVkJIzejR8NFH8OKLcUciaaaEIPLWW173v23buCPJDUOHQqtWcO+9cUciaZZSQjCzwWa21MyKzeyGJI/XM7MJ0eMzzaxjdH8LM3vVzDab2V2lnnOsmS2MnnOnmVYDSUxKFqRJaurWhcsug0mTtE9CnqkwIZhZbWAccAbQFbjIzLqWOmw0sDGE0AW4A7glun8b8Cvgp0lOfTcwBjg0+hlclV9ApFrWroUPPlBCqKzRo2HXLnjwwbgjkTRKpYXQBygOIawIIewAHgOGlTpmGFAyOXkiMNDMLISwJYQwA08M3zCzg4EmIYS3QggBeAA4pzq/iEiVaPygao44whfx3Xuv9knII6kkhDbA6oTba6L7kh4TQtgFfAm0qOCcayo4JwBmNsbMZpvZ7PXr16cQrkgllCxIO+aYuCPJPaNHw3vv7a0SKzkvlYSQrG+/9FeCVI6p0vEhhPEhhF4hhF6tWrUq55QiVfDWW16jRwvSKu+CC6BRIw0u55FUEsIaILEecFvg47KOMbMiYH/g8wrOmTilI9k5RTJLC9Kqp1EjGDkSJkyATZvijkbSIJWEMAs41Mw6mVldYCQwqdQxk4BR0fXhwCvR2EBSIYS1wFdm1i+aXXQZ8EyloxepjnnzYPt2JYTqGD3aC949+mjckUgaVJgQojGBa4AXgSXA4yGExWb2GzM7OzrsXqCFmRUD1wPfTE01s1XA7cDlZrYmYYbSD4F7gGJgOfB8en4lkRRpQLn6+vaFo4+GceM0uJwHilI5KIQwBZhS6r4bE65vA0aU8dyOZdw/G+iWaqAiaffmm16KoU3S+QySCjO4+mr4wQ9gxgw48cS4I5Jq0EplKUwhwPTpcNJJcUeS+y6+GJo2hbvuqvhYyWpKCFKYli3zVbYDBsQdSe5r2BCuuAKeesoX+knOUkKQwjR9ul+qhZAeP/yhr1z+y1/ijkSqQQlBCtP06XDAAXDYYXFHkh+6dIEzzoA//9lnbklOUkKQwvT66946UE3F9LnuOu+G0xTUnKWEIIXngw/gww/VXZRugwZBt25w++2agpqjUpp2KpJXSsYPNKBceePHl/94z57wwANw/fVeAK8yxoypelySFmohSOGZPt2nSXbTMpi069MHmjSBadPijkSqQAlBCs/06b6Aqpb++6ddnTpw8smwaBF8rPJkuUZ/EVJYPvoI3n9f3UWZNGCAV4/Vnss5RwlBCktJV8agQfHGkc8aNfIW2DvvwGefxR2NVIISghSWadN8g/ijjoo7kvw2aJB3yU2dGnckUglKCFI4QvCEUPJhJZnTrJlXkX3jDfjyy7ijkRRp2qlU3rp1sHix98Vv2gRt20L79r7zWP36cUdXtsWL4ZNP1F1UU04/3SugTp0KI5IWQ5Yso4Qgqdu5E5591v/A9+zxb4HNmsHbb8Nrr8Hkyb6D1tFHxx1pci+95JdKCDWjVSvfL+H11+HUU32qr2Q1JQRJzSefeJ2atWvhuONgyBBo2dJLP+zZA8XFXrLg7ruhXz+47DKoXTvuqPc1bZrXLmrfPu5ICsdZZ/ng8vPPw0UXxR2NVEAdqVKxTz/1cgRbtsC118KoUf7tr6QOUK1a/kH7y1/CmWd6i+Hvf/dEkS127PBvqmod1KxWrfwLxIwZ8Hl526xLNlBCkPKtX+/JYM8eL1525JFlH1u7Npx9Npx7rn8rvP/+7EkKb7/tCe3UU+OOpPCceaZfPvdcvHFIhZQQpGxbt8Kdd/rYwXXXQevWqT1v8GBPDG+/DbfdltkYU/XCC56wTj457kgKT/Pmvi7hzTe961GylhKCJBcCPPigLyy66qrK7zs8ZIgXOvv5z/2DIG6TJnl1Uw1sxuPMM6FuXXjyybgjkXIoIUhyr70Gc+bAsGFV20TGDC691AdwL7oo3v7jFSt8yunQofHFUOgaN/YNdBYsgKVL445GyqCEIN/20UcwcaJXAz3ttKqfp2FDmDDBZyb967+mL77KmjzZL88+O74YBAYOhBYt4IknsmdsSfahhCD72rPHu4rq14fLL6/+it7evWHsWHjkkfjKGEyaBF27wiGHxPP64urUgXPOgdWrs6MbUb5FCUH29corsHIlXHihN/PTYexY73b64Q/h66/Tc85UffGFl7tWd1F26N3b919+6inYvDnuaKQUJQTZ67PP4JlnvKuod+/0nbd+fV/UtmIF/Pa36TtvKl54AXbtUndRtjCDiy/2GWxPPx13NFKKVirLXhMm+B/sJZekf/P5U07xBW233eZdUd/5TnrPX5bJk31Fdd++NfN6UrE2bXw84aWXfNFaSVdeRdtzVoe250yJWgji3n3XZ4CceabPG8+EW27xgeaf/KRmNmHfutUTwtlnZ18ZjUJ31lleB+uhh3ydi2QFJQSB3bvh8ce9zMB3v5u51znwQLjpJu/GqYlVq5Mnw1dfeYtHskv9+v7v8vHHWsGcRZQQxGv8rF0Lw4f7TJBMuuYa7y667jrYvj2zr/XQQ949oe0ys9NRR/meCS++CKtWxR2NoIQgGzb4N+kjjoAePTL/enXrwh//6NVR//SnzL3OZ595hc2LL1Z3UTa74AJo0sSLIarrKHZKCIXuppu8r33EiPQPJJdl8GCfBvrb33rLJBOeeMJnF6m7KLs1bOgr2teu9cWQEislhEK2aJFPBx0woPK1iqrr9tu9JPUNN2Tm/A895NNnu3fPzPklfbp187Lkr70G8+bFHU1BU0IoVCF4P36TJvEs2urSBa6/Hh54AGbOTO+5i4t9Jez3vldzrR6pnnPPhQ4d/P/Dhg1xR1OwlBAK1eTJvoPYr38NjRrFE8PPfw4HH+x1jtJZ2+bOO31w/NJL03dOyayiIvjBD/z/wZ//7K1HqXEpJQQzG2xmS82s2My+1cY3s3pmNiF6fKaZdUx4bGx0/1IzOz3h/lVmttDM5pvZ7HT8MpKiHTvg3/7NB5Kvuiq+OBo39rUJs2b5ZjrpsHEj3HefV1hNdf8GyQ6tWsEVV8CHH8LDD9fMWhXZR4UJwcxqA+OAM4CuwEVm1rXUYaOBjSGELsAdwC3Rc7sCI4EjgcHA/0bnK3FKCOHoEEKvav8mkrr/+R/vVrn99sxPM63IJZf4Hsxjx8KmTdU/31/+4jujXX999c8lNa9HD+/CfPttePnluKMpOKm0EPoAxSGEFSGEHcBjwLBSxwwDSr7iTQQGmplF9z8WQtgeQlgJFEfnk7isXw+/+Y1vYDN4cNzReDXVO++EdeuqX+doxw5PdoMG1cwUWsmMIUPg6KN91tH8+XFHU1BSSQhtgNUJt9dE9yU9JoSwC/gSaFHBcwMw1czmmJkKjdSUX/3Kv0H/93/HHclevXvD97/v6xMWLKj6eSZM8JWvah3ktlq1vOuoQwe45x5vzUqNSCUhJJumUbpzr6xjynvu8SGEnnhX1NVmdlLSFzcbY2azzWz2+vXrUwhXyrRgAfz1r3D11XD44XFHs69bbvEidJdcAtu2Vf75W7bAL3/p00yzoeUj1VOvnk82aN4cxo3zRC8Zl0pCWAO0S7jdFij9r/PNMWZWBOwPfF7ec0MIJZfrgKcpoysphDA+hNArhNCrVatWKYQrSYXg35ybNvXFaNmmZUsfDF60CH7xi8o//3e/88HIceM01TRfNGoE117rM5DuvNMnDEhGpZIQZgGHmlknM6uLDxJPKnXMJGBUdH048EoIIUT3j4xmIXUCDgXeMbP9zKwxgJntB5wGLKr+ryNlmjTJB+l+/evMVTOtrjPOgB/9yAe7K7O72rvv7i2rfcIJGQtPYtCypSeFrVs9KdT0BksFpsKEEI0JXAO8CCwBHg8hLDaz35hZya4j9wItzKwYuB64IXruYuBx4F3gBeDqEMJu4EBghpn9E3gHeC6E8EJ6fzX5xvbt8NOf+jaScU4zTcWtt/rK1eHDYe7cio/fudN/p8aN4Q9/yHx8UvPatfPd9j79FO66q2pdipKSlDbICSFMAaaUuu/GhOvbgBFlPPdm4OZS960ANA2kptx6qw/MvfiiN7+zWcOGXh77+ON9LGDGDN9+M5ndu+Gyy+Af//DiaOpSzF+HHw7/8i8+BnbXXT6+UK9e3FHlHa1UzncrVsDNN3vxutNOizua1LRps7fLaMAA7+4qbfdun4ny2GM+ID1q1LePkfzSs6f/mxcX+1iRVjOnXZZ/XZRvVGV7wRD821QIcOyxmd2iMN0OOwxeecVnHQ0b5mWSzzsPOneGt97y32vZMt8NrWnT3PrdpOp69/b/z/fd50nh6qu9pLqkhRJCPps3z2ftjBjh2xXmmm7dvKzF73/vrZzHH9/7WP/+vk/zscfGF5/Eo08fr3n097/D3Xf7RIS4V9znCXUZ5avNm+HRR31A7pRT4o6m6urWhRtv9CmHCxfC00/D7NlezVTJoHD16+fjR0uWeDE8ba6TFmoh5KsJEzwp/PjH+bFjWMOG3mLo1i3uSCRbHHectxQefNBrWF15pVoK1aQWQj6aPx/eecdrwrRtG3c0Iplzwgk+zrRwoc9A2rUr7ohymhJCvtm0yUsHt23rC71E8t1JJ3m583/+E+6912egSZUoIeSTPXt8X4Gvv/Zicdm+5kAkXU4+2WeizZ0Lf/tbejdcKiD6xMgnr7zis4pGjlRXkRSegQO9y+ipp3zcbNQor5wqKVNCyBerVvkfQo8e/m1JpBCdfrp3GT3zjCeF731PSaESlBDywaZNPvWuaVOfiqdqn1LIhgzxlsJzz3lSuPjiuCPKGUoIuW73bp9yt3kz/Md/eMlgkUI3dKj/bbzwgieFMWP0RSkFakvlshC8lk9xsbcM2rePOyKR7GAG55zj26m++ir8+7/734uUSy2EXPb88zB9uveb9tFW1SL7MPMy6rt2+ZaxDRpUf9/uPKeEkKvefNMHzvr08W9CIvJtZnDhhdCli++q17AhjB0bd1RZSwkhF82d68v1jzhCU+tEKlKrlk+62LoVfv5zTwo//nHcUWUlJYRcM3++L9Hv1Ml3CtPiM5GK1a7t1VG3boWf/MS7j8aMiTuqrKOvlrlk3jyfUdShg+8YVb9+3BGJ5I6iIq8APGSIf5l68MG4I8o6Sgi54o03PBl07OjN3QYN4o5IJPfUrQsTJ3pJ+Msv9+vyDSWEbBeCbxH5wAPQteve5q6IVE2DBj4ho18/L4r33HNxR5Q1lBCy2Y4d3s95ww2+deCPfqSNxUXSoVEjmDLFS72cf74vYBMlhKy1YQMMHgz33AO//KVvLq4BZJH02X9/ePFFn603bBhMnhx3RLFTQshGc+b49pBvvOEDX7/9raaWimRCixbw8svQvTucd54XiCxg+pTJJiH4lNLjj/d67jNmeLVGEcmc5s1h2jTvlr3gAt9+tkApIWSLDRt8mf2YMXDiid5K6N077qhECkNJ99Hxx3t11AKdkqqEkA1KmqyTJ8Ott/p/zFat4o5KpLA0buwDzSef7BUA/vjHuCOqcUoIcdq+3aswDhoETZrAzJnw059qvEAkLvvtB88+6+MJ110H119fUNtx6pMnLtOnwzHHwG23+arJOXP8tojEq0EDH0e49lq44w5PDps2xR1VjVBCqGkbNsDo0TBgAHz9tTdR777bC26JSHaoXdu7jP70J28x9OsHy5bFHVXGKSHUlBB8oOrww+H++313s8WL4Ywz4o5MRJIx81bC1Kmwbp1PBX/kkbijyiglhJowbZrvW3DZZXDIIV6++pZbvL9SRLLbd7/rXbpHHQWXXOIDzl98EXdUGaGEkEnvvAMDB8LUpF4LAAAKK0lEQVSpp/o3jPvu841tunePOzIRqYwOHeD11+HGG+Ghh7yu2MSJebctpxJCJsycCeeeC337woIF3hf5/vvw/e9rBpFIrioqgl//2v++DzoIRozw8jLz58cdWdro0yldtm/3De9POMEHoF59FW66CVas8HLVKkonkh969fLW/x13wKxZPjvw4ov9y1+OU0Kojj17vN7QtddC69ZeSvfjj71FsHo1/Od/+mIXEckvRUVein7FCvjZz7ycdo8ecNpp8PTT/gUxB6WUEMxssJktNbNiM7shyeP1zGxC9PhMM+uY8NjY6P6lZnZ6qufMWhs2eAGsMWOgfXtvEYwf72MFU6dCcbG3CJQIRPJf06bw+9/7F8D/+i9YtMjXLbRuDVde6dUHvv467ihTVmE9ZTOrDYwDTgXWALPMbFII4d2Ew0YDG0MIXcxsJHALcKGZdQVGAkcCrYFpZnZY9JyKzhmvEODTT2HpUm8WzpoFs2f7NwLwlcWDBnkt9bPO8tsiUpiaN4exY73ywLRpPrX8kUf8y2K9et7NdPzx0LMnfOc7cNhhWbn2KJUC+32A4hDCCgAzewwYBiR+eA8D/jO6PhG4y8wsuv+xEMJ2YKWZFUfnI4Vzps/y5bB5s284s2MH7NzpTbovv4SNG30K2caN/u3/ww9h1Sr44IN9m30dOnixuSuvhP79fZygTp2MhCsiOaqoyAeaBw/2z49//MM335kxw8ccdu7ce2y7dp4cWrf2MtwtW/pP8+aeLOrX95969fzyiCMyPikllYTQBlidcHsN0LesY0IIu8zsS6BFdP/bpZ7bJrpe0TnTZ+hQWLKk/GPq1PF/iPbtvS/w7LN9/+JDDvGsfsABGQtPRPJQvXreizBokN/eutVnG77/vvc8LF3q14uLYf162LKl/PN9/XXGt89NJSFYkvtKT74t65iy7k+W5pJO6DWzMcCY6OZmM1taRpxV0RL4DPDM/emn/jNrVhpfIm32xpobPN4rr4w7jlTl0vubS7FCNsRbuf+H8cebTNldTKnE2yGVl0glIawB2iXcbgt8XMYxa8ysCNgf+LyC51Z0TgBCCOOB8SnEWWlmNjuE0CsT5063XIoVFG8m5VKsoHgzLZ3xptIhNQs41Mw6mVldfJB4UqljJgGjouvDgVdCCCG6f2Q0C6kTcCjwTornFBGRGlRhCyEaE7gGeBGoDdwXQlhsZr8BZocQJgH3Ag9Gg8af4x/wRMc9jg8W7wKuDiHsBkh2zvT/eiIikqpUuowIIUwBppS678aE69uAEWU892bg5lTOGYOMdEVlSC7FCoo3k3IpVlC8mZa2eC3kWXEmERGpGpWuEBERoAATgpndambvmdkCM3vazJomPJa0zEbcsrnMh5m1M7NXzWyJmS02sx9H9zc3s5fMbFl02SzuWBOZWW0zm2dmz0a3O0VlV5ZFZVjqxh1jCTNramYTo/+3S8ysfza/v2Z2XfR/YZGZPWpm9bPp/TWz+8xsnZktSrgv6ftp7s7ob2+BmfXMglgz9hlWcAkBeAnoFkLoDrwPjAUoVWZjMPC/UdmOWCWUDjkD6ApcFMWaLXYB/xZCOALoB1wdxXcD8HII4VDg5eh2NvkxkLha8RbgjijejXg5lmzxJ+CFEMLhQA887qx8f82sDXAt0CuE0A2fNFJSziZb3t+/43/jicp6P8/AZ0ceiq+HuruGYizxd74da8Y+wwouIYQQpoYQdkU338bXQEBCmY0QwkogscxGnL4pHRJC2AGUlPnICiGEtSGEudH1r/APqzZ4jPdHh90PnBNPhN9mZm2BM4F7otsGfBcvuwJZFK+ZNQFOwmfyEULYEUL4gix+f/HJKg2iNUkNgbVk0fsbQpiOz4ZMVNb7OQx4ILi3gaZmdnDNRJo81kx+hhVcQijlCuD56HqyEh1tvvWMmpetcX2LeZXbY4CZwIEhhLXgSQPIptoffwT+A9gT3W4BfJHwR5ZN73FnYD3wt6iL6x4z248sfX9DCB8BtwEf4ongS2AO2fv+lijr/cz2v7+0foblZUIws2lR/2Xpn2EJx/wC7+54uOSuJKfKhilY2RrXPsysEfAk8JMQwqa44ymLmZ0FrAshzEm8O8mh2fIeFwE9gbtDCMcAW8iS7qFkor73YUAnvMLxfni3S2nZ8v5WJGv/b2TiMyyldQi5JoQwqLzHzWwUcBYwMOydd5tKiY44ZGtc3zCzOngyeDiE8FR096dmdnAIYW3UxF4XX4T7OB4428yGAPWBJniLoamZFUXfYrPpPV4DrAkhzIxuT8QTQra+v4OAlSGE9QBm9hRwHNn7/pYo6/3Myr+/TH2G5WULoTxmNhj4GXB2CCFx54qyymzELavLfET97/cCS0IItyc8lFjOZBTwTE3HlkwIYWwIoW0IoSP+Xr4SQrgEeBUvuwLZFe8nwGoz+05010B85X9Wvr94V1E/M2sY/d8oiTcr398EZb2fk4DLotlG/YAvS7qW4pLRz7AQQkH94AMtq4H50c+fEx77BbAcWAqcEXesCXENwWcTLAd+EXc8pWI7AW+WLkh4T4fg/fIvA8uiy+Zxx5ok9pOBZ6PrnaM/nmLgCaBe3PElxHk0MDt6j/8PaJbN7y/wa+A9YBHwIFAvm95f4FF8fGMn/q16dFnvJ94NMy7621uIz56KO9aMfYZppbKIiAAF2GUkIiLJKSGIiAighCAiIhElBBERAZQQREQkooQgBcvMgpk9mHC7yMzWl1RArcR5Tk71OWb2HTObY2b/NLP+Ca87zczK3EVdpCYoIUgh2wJ0M7MG0e1TgY8qc4KogFtlXImvNB4O/DS674fAg2HfRUYiNU4JQQrd83jlU4CL8IVAAJhZHzN7Myoq92bJamEzu9zMnjCzycDUxJOZWe/o+M5mNsDM5kc/88ysMb7AqAFeBXRnVMt+KPBA5n9VkfLlZS0jkUp4DLgx6vLpDtwHnBg99h5wUghhl5kNAv4LOD96rD/QPYTwuZmdDGBmxwH/AwwLIXxoZn8Crg4hvBEV/9uGr3p9AF+9eyVwI3Bz0ApRyQJKCFLQQggLorLdFwFTSj28P3C/mR2Kl+eok/DYSyGExDr1R+CbnZ8WQigpKPYGcLuZPQw8FUJYg9f6ORnAzLrgFUHfi8Yy6gK/CiG8n77fUCR16jIS8aJgt5HQXRT5LfBq8J2/huLVUUtsKXXsWrwFcEzJHSGE3wP/gncRvW1mh5d6zs3Ar/Adxh4Gbop+RGKhFoKIdxN9GUJYWNL9E9mfvYPMl1dwji/wwmNTzWxLCOE1MzskhLAQWBjNKDoc74bCzAYAH4UQlkWzi/YAu/GxBZFYKCFIwYu6cv6U5KE/4F1G1wOvpHCeT81sKPC8mV0BfM/MTsE/6N8l2tkqKgv9S+CC6Knj8RZCET7jSCQWqnYqIiKAxhBERCSihCAiIoASgoiIRJQQREQEUEIQEZGIEoKIiABKCCIiElFCEBERAP4fZ8J6cpNPp/gAAAAASUVORK5CYII="/>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5" name="Title 4">
            <a:extLst>
              <a:ext uri="{FF2B5EF4-FFF2-40B4-BE49-F238E27FC236}">
                <a16:creationId xmlns:a16="http://schemas.microsoft.com/office/drawing/2014/main" id="{9F59DD25-59C0-46DF-9504-39BE0D701E6B}"/>
              </a:ext>
            </a:extLst>
          </p:cNvPr>
          <p:cNvSpPr>
            <a:spLocks noGrp="1"/>
          </p:cNvSpPr>
          <p:nvPr>
            <p:ph type="title"/>
          </p:nvPr>
        </p:nvSpPr>
        <p:spPr>
          <a:xfrm>
            <a:off x="868680" y="400050"/>
            <a:ext cx="7406640" cy="1356360"/>
          </a:xfrm>
        </p:spPr>
        <p:txBody>
          <a:bodyPr/>
          <a:lstStyle/>
          <a:p>
            <a:r>
              <a:rPr lang="en-IN" dirty="0"/>
              <a:t>Affine based Lexican Model</a:t>
            </a:r>
          </a:p>
        </p:txBody>
      </p:sp>
      <p:pic>
        <p:nvPicPr>
          <p:cNvPr id="6" name="Picture 5">
            <a:extLst>
              <a:ext uri="{FF2B5EF4-FFF2-40B4-BE49-F238E27FC236}">
                <a16:creationId xmlns:a16="http://schemas.microsoft.com/office/drawing/2014/main" id="{E50189E4-6B13-4859-BCA5-313A3A1A8BBB}"/>
              </a:ext>
            </a:extLst>
          </p:cNvPr>
          <p:cNvPicPr>
            <a:picLocks noChangeAspect="1"/>
          </p:cNvPicPr>
          <p:nvPr/>
        </p:nvPicPr>
        <p:blipFill>
          <a:blip r:embed="rId2"/>
          <a:stretch>
            <a:fillRect/>
          </a:stretch>
        </p:blipFill>
        <p:spPr>
          <a:xfrm>
            <a:off x="368300" y="2924944"/>
            <a:ext cx="4238625" cy="3533006"/>
          </a:xfrm>
          <a:prstGeom prst="rect">
            <a:avLst/>
          </a:prstGeom>
        </p:spPr>
      </p:pic>
      <p:sp>
        <p:nvSpPr>
          <p:cNvPr id="10" name="Title 4">
            <a:extLst>
              <a:ext uri="{FF2B5EF4-FFF2-40B4-BE49-F238E27FC236}">
                <a16:creationId xmlns:a16="http://schemas.microsoft.com/office/drawing/2014/main" id="{FA338687-044D-4C29-AC86-AB99018A1C4B}"/>
              </a:ext>
            </a:extLst>
          </p:cNvPr>
          <p:cNvSpPr txBox="1">
            <a:spLocks/>
          </p:cNvSpPr>
          <p:nvPr/>
        </p:nvSpPr>
        <p:spPr>
          <a:xfrm>
            <a:off x="220662" y="1941816"/>
            <a:ext cx="3744416" cy="737347"/>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4000" kern="1200">
                <a:solidFill>
                  <a:schemeClr val="accent1"/>
                </a:solidFill>
                <a:latin typeface="+mj-lt"/>
                <a:ea typeface="+mj-ea"/>
                <a:cs typeface="+mj-cs"/>
              </a:defRPr>
            </a:lvl1pPr>
          </a:lstStyle>
          <a:p>
            <a:r>
              <a:rPr lang="en-IN" sz="2000" dirty="0"/>
              <a:t>Model Statistics after removing Stop Words and Punctuation</a:t>
            </a:r>
            <a:endParaRPr lang="en-IN" dirty="0"/>
          </a:p>
        </p:txBody>
      </p:sp>
      <p:sp>
        <p:nvSpPr>
          <p:cNvPr id="11" name="Title 4">
            <a:extLst>
              <a:ext uri="{FF2B5EF4-FFF2-40B4-BE49-F238E27FC236}">
                <a16:creationId xmlns:a16="http://schemas.microsoft.com/office/drawing/2014/main" id="{CF7DD62F-DB84-4B44-BF81-7804AD6786D6}"/>
              </a:ext>
            </a:extLst>
          </p:cNvPr>
          <p:cNvSpPr txBox="1">
            <a:spLocks/>
          </p:cNvSpPr>
          <p:nvPr/>
        </p:nvSpPr>
        <p:spPr>
          <a:xfrm>
            <a:off x="4788024" y="1928223"/>
            <a:ext cx="3744416" cy="737347"/>
          </a:xfrm>
          <a:prstGeom prst="rect">
            <a:avLst/>
          </a:prstGeom>
        </p:spPr>
        <p:txBody>
          <a:bodyPr vert="horz" lIns="91440" tIns="45720" rIns="91440" bIns="45720" rtlCol="0" anchor="ctr">
            <a:normAutofit fontScale="92500"/>
          </a:bodyPr>
          <a:lstStyle>
            <a:lvl1pPr algn="l" defTabSz="685800" rtl="0" eaLnBrk="1" latinLnBrk="0" hangingPunct="1">
              <a:lnSpc>
                <a:spcPct val="90000"/>
              </a:lnSpc>
              <a:spcBef>
                <a:spcPct val="0"/>
              </a:spcBef>
              <a:buNone/>
              <a:defRPr sz="4000" kern="1200">
                <a:solidFill>
                  <a:schemeClr val="accent1"/>
                </a:solidFill>
                <a:latin typeface="+mj-lt"/>
                <a:ea typeface="+mj-ea"/>
                <a:cs typeface="+mj-cs"/>
              </a:defRPr>
            </a:lvl1pPr>
          </a:lstStyle>
          <a:p>
            <a:r>
              <a:rPr lang="en-IN" sz="2000" dirty="0"/>
              <a:t>Model Statistics without removing Stop Words and Punctuation</a:t>
            </a:r>
            <a:endParaRPr lang="en-IN" dirty="0"/>
          </a:p>
        </p:txBody>
      </p:sp>
      <p:pic>
        <p:nvPicPr>
          <p:cNvPr id="7" name="Picture 6">
            <a:extLst>
              <a:ext uri="{FF2B5EF4-FFF2-40B4-BE49-F238E27FC236}">
                <a16:creationId xmlns:a16="http://schemas.microsoft.com/office/drawing/2014/main" id="{26EAD94B-D129-482E-A101-C2E9C4E37EDF}"/>
              </a:ext>
            </a:extLst>
          </p:cNvPr>
          <p:cNvPicPr>
            <a:picLocks noChangeAspect="1"/>
          </p:cNvPicPr>
          <p:nvPr/>
        </p:nvPicPr>
        <p:blipFill>
          <a:blip r:embed="rId3"/>
          <a:stretch>
            <a:fillRect/>
          </a:stretch>
        </p:blipFill>
        <p:spPr>
          <a:xfrm>
            <a:off x="4641850" y="2928806"/>
            <a:ext cx="4133850" cy="3529144"/>
          </a:xfrm>
          <a:prstGeom prst="rect">
            <a:avLst/>
          </a:prstGeom>
        </p:spPr>
      </p:pic>
    </p:spTree>
    <p:extLst>
      <p:ext uri="{BB962C8B-B14F-4D97-AF65-F5344CB8AC3E}">
        <p14:creationId xmlns:p14="http://schemas.microsoft.com/office/powerpoint/2010/main" val="2173170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chemeClr val="accent1"/>
            </a:solidFill>
          </a:ln>
        </p:spPr>
        <p:txBody>
          <a:bodyPr vert="horz" lIns="91440" tIns="45720" rIns="91440" bIns="45720" rtlCol="0" anchor="ctr">
            <a:normAutofit/>
          </a:bodyPr>
          <a:lstStyle/>
          <a:p>
            <a:pPr algn="l"/>
            <a:r>
              <a:rPr lang="en-IN" dirty="0">
                <a:latin typeface="Cambria" pitchFamily="18" charset="0"/>
                <a:cs typeface="Times New Roman" pitchFamily="18" charset="0"/>
              </a:rPr>
              <a:t>Naïve Bayes Classifier</a:t>
            </a:r>
          </a:p>
        </p:txBody>
      </p:sp>
      <p:sp>
        <p:nvSpPr>
          <p:cNvPr id="1030" name="AutoShape 6" descr="data:image/png;base64,iVBORw0KGgoAAAANSUhEUgAAAYQAAAEKCAYAAAASByJ7AAAABHNCSVQICAgIfAhkiAAAAAlwSFlzAAALEgAACxIB0t1+/AAAADl0RVh0U29mdHdhcmUAbWF0cGxvdGxpYiB2ZXJzaW9uIDIuMS4yLCBodHRwOi8vbWF0cGxvdGxpYi5vcmcvNQv5yAAAIABJREFUeJzt3XmYVOWVx/HvgWYVkNWFHUSjiKDI6oYGVEQRF1DUKEYmaKJjopOZSBadLM4To6OJI2NC1MRdFHUERUXcCC7IGhYRaRYFRUFEEWTnnT/ObSna6u7q7qq+tfw+z9NPbbdunS7oOvVu57UQAiIiIrXiDkBERLKDEoKIiABKCCIiElFCEBERQAlBREQiSggiIgIoIYiISEQJQUREACUEERGJFMUdQGW0bNkydOzYMe4wRERyypw5cz4LIbSq6LicSggdO3Zk9uzZcYchIpJTzOyDVI5Tl5GIiABKCCIiElFCEBERQAlBREQiSggiIgIoIYiISEQJQUREACUEERGJKCGIiAiQYyuVRfLG+PGZO/eYMZk7t+Q1tRBERARQQhARkYgSgoiIAEoIIiISUUIQERFACUFERCJKCCIiAighiIhIRAvTROIUAixbBp99Bl9/Dc2awdFHQ+3acUcmBUgJQSQun38OjzwCCxfue3/LljB4MBx/PNRSI15qjhKCSBwWLIB77vEWwogR0KMHNGwIxcUwZQo89BCsWAGXXqqkIDVGCUGkpi1c6MngwAPhyiu9RVCiRw/o3h2efdZ/9uyBUaOUFKRGKCGI1KTPPoOzz4b69eHqq6Fp028fYwZDh3oSmDTJj73oopqPVQqOEoJITQkBLrkE1q6F665LngwSnXmmDzRPmwbdusFRR9VMnFKw1A4VqSmTJsHUqXDbbdCpU2rPOeccaNMGHngANm/ObHxS8JQQRGrCzp3ws5/B4YfDVVel/rw6deCKK7yl8NBDmYtPBCUEkZrx17/C0qVw661QVMme2rZtfUxh3jx4993MxCeCEoJI5m3aBDfdBCef7OMCVTFwILRoAU895TOPRDJACUEk0+65x2cX/eEPPoOoKurUgWHDYPVqmDUrvfGJRJQQRDJp924YNw5OOAF6967euXr3hnbt4JlnfExCJM2UEEQy6YUXfMXxNddU/1y1asF558GGDTBjRvXPJ1KKEoJIJt11Fxx8sH+Qp0PXrtC5M7z0krc+RNJICUEkU5Yt8xbCVVf5GEC6nH66txLmzk3fOUVQQhDJnLvv9kQwZkx6z9u9u9dBmjrVVz+LpIkSgkgm7Nrlpa2HDoWDDkrvuWvVgkGD4MMPfW2DSJooIYhkwuuvw6efZq4oXf/+0LixjyWIpIkSgkgmPPYYNGpU9YVoFalTBwYMgEWLYP36zLyGFJyUEoKZDTazpWZWbGY3JHm8nplNiB6faWYdo/tPNbM5ZrYwuvxuwnOOje4vNrM7zaq6Ykcky+zYAU8+6YXpGjTI3OuccIIvdNMUVEmTChOCmdUGxgFnAF2Bi8ysa6nDRgMbQwhdgDuAW6L7PwOGhhCOAkYBDyY8525gDHBo9DO4Gr+HSPaYOhU2boSRIzP7Os2a+QDzG2/4mIVINaXSQugDFIcQVoQQdgCPAcNKHTMMuD+6PhEYaGYWQpgXQvg4un8xUD9qTRwMNAkhvBVCCMADwDnV/m1EssGjj0Lz5nDqqZl/rZNOgq++8sJ3ItWUSkJoA6xOuL0mui/pMSGEXcCXQItSx5wPzAshbI+OX1PBOUVyz9atXlri/POhbt3Mv17Xrl70bvr0zL+W5L1UEkKyvv3Sk5/LPcbMjsS7ka6sxDlLnjvGzGab2ez1GjyTbPfqq7BlS/pWJlekVi1vJbz/PnzySc28puStVBLCGqBdwu22wMdlHWNmRcD+wOfR7bbA08BlIYTlCce3reCcAIQQxocQeoUQerVq1SqFcEVi9OyzsN9+Xuq6pvTv74PLb71Vc68peSmVhDALONTMOplZXWAkMKnUMZPwQWOA4cArIYRgZk2B54CxIYQ3Sg4OIawFvjKzftHsosuAZ6r5u4jEKwRPCKeeCvXr19zr7r8/HHkkzJypvRKkWipMCNGYwDXAi8AS4PEQwmIz+42ZnR0ddi/QwsyKgeuBkqmp1wBdgF+Z2fzo54DosR8C9wDFwHLg+XT9UiKxWLjQ9ys466yaf+3+/X1mk1YuSzWktJdfCGEKMKXUfTcmXN8GjEjyvN8BvyvjnLOBbpUJViSrPfusXw4ZUvOv3aMHNGyobiOplkpu7ipSQMaPr9zx994LHTrA5MmZiac8depAr17w9ts+DbVx45qPQXKeSleIpMNXX8HKlXDUUfHF0K+fr5KeODG+GCSnKSGIpMOiRT6o3L17fDF07gwHHAAPPxxfDJLTlBBE0mHJEu+madeu4mMzxcz3XX71Va1JkCpRQhCprhA8IRx+uC8Ui1OvXj71VN1GUgVKCCLVtXYtbNrkCSFurVv7OMZjj8UdieQgJQSR6nrvPb/MhoQAXmX1jTd8TYRIJSghiFTXe+9By5b+kw0uvNAvH3883jgk5yghiFTH7t2+OviII+KOZK9DDvGxBHUbSSUpIYhUxwcfwLZt2dNdVGLkSJg9G4qL445EcogSgkh1ZNv4QYkLLvDLCRPijUNyihKCSHUsWeJrDxo1ijuSfbVr53suq9tIKkEJQaSqdu6EFSvgsMPijiS5Cy/0FdSLF8cdieQIJQSRqvrgA9/cPlsTwvDhvlBO3UaSIiUEkap6/32/7NIl3jjKctBBcMop3m0Uku5QK7IPJQSRqlq2zFcGZ9v4QaKRIz3OuXPjjkRygBKCSFXs3g3Ll8Ohh8YdSfnOOw+KiuCJJ+KORHKAEoJIVaxeDdu3Z39CaN4cBg70YnfqNpIKKCGIVEXJgq9sHT9INHy4t2bmz487EslySggiVbFsGbRqBc2axR1Jxc45B2rXVklsqZASgkhl7dnjCSHbu4tKtGzps42eeELdRlIuJQSRyvrkE9iyJXcSAni30bJlsHBh3JFIFlNCEKmskvGDQw6JN47KOPdcX6SmbiMphxKCSGWtWOH7Jx9wQNyRpO6AA2DAAHUbSbmUEEQqa/ly6NzZN7XPJSNGeHXWd9+NOxLJUkoIIpXx1Vewbl1udReVOPdcT2JapCZlUEIQqYwVK/wyFxPCQQfBiSdqHEHKpIQgUhnLl/uc/vbt446kakaM8HLYS5bEHYlkISUEkcpYvtyTQd26cUdSNeed591GaiVIEkoIIqnatcv3QOjcOe5Iqq51azj+eCUESUoJQSRVq1f7Lmm5UL+oPMOHw4IFe/dzEIkoIYikavlyv8zlFgLA+ef7pVoJUooSgkiqVqyAFi2gadO4I6metm2hf38lBPkWJQSRVK1cCZ06xR1FegwfDvPm7W31iKCEIJKaL7+Ezz/Pr4QAaiXIPlJKCGY22MyWmlmxmd2Q5PF6ZjYhenymmXWM7m9hZq+a2WYzu6vUc16Lzjk/+smhwjBScFau9Mt8SQjt20OfPlq1LPuoMCGYWW1gHHAG0BW4yMy6ljpsNLAxhNAFuAO4Jbp/G/Ar4KdlnP6SEMLR0c+6qvwCIjVi5UqvFtquXdyRpM/w4TBnzt5kJwUvlRZCH6A4hLAihLADeAwYVuqYYcD90fWJwEAzsxDClhDCDDwxiOSulSt9MDZXF6QlU9Jt9OST8cYhWaMohWPaAKsTbq8B+pZ1TAhhl5l9CbQAPqvg3H8zs93Ak8DvQlBdXslCe/bAqlXQr1/ckaRm/PjUj23fHsaNgyZNUjt+zJiqxSQ5IZUWQrIav6U/uFM5prRLQghHASdGP5cmfXGzMWY228xmr1+/vsJgRdJu7VrYvj1/xg8SHXusJ7sNG+KORLJAKglhDZDYcdoW+LisY8ysCNgf+Ly8k4YQPoouvwIewbumkh03PoTQK4TQq1WrVimEK5Jm+TagnKhnT7+cOzfeOCQrpJIQZgGHmlknM6sLjAQmlTpmEjAquj4ceKW87h8zKzKzltH1OsBZwKLKBi9SI1auhIYNc2uHtFQdcIAPlCshCCmMIURjAtcALwK1gftCCIvN7DfA7BDCJOBe4EEzK8ZbBiNLnm9mq4AmQF0zOwc4DfgAeDFKBrWBacBf0/qbiaTLqlXQsaPPMspHPXvCM8/Axo3QrFnc0UiMUhlUJoQwBZhS6r4bE65vA0aU8dyOZZz22NRCFInRtm3w0UfQo0fckWTOscd6Qpg7FwYOjDsaiVGefuURSZMPP/RN6fNx/KDEgQf6lFp1GxU8JQSR8pQMKHfsGGsYGdezp9c1+uKLuCORGCkhiJRn5Upo2RIaN447kszq2dNbQvPmxR2JxEgJQaQ8+VThtDwHH+y7qc2ZE3ckEiMlBJGybNzoXSiFkBDAWwnFxV7ZVQqSEoJIWfJ5QVoyxx7r3Ubz58cdicRECUGkLCtXQu3a+VXhtDwHHwwHHaRuowKmhCBSllWrPBnUqRN3JDXDzFsJ778PmzbFHY3EQAlBJJndu+GDD/J/umlpJbON1G1UkJQQRJJZvDh/K5yWp00br2+kRWoFSQlBJJmZM/2y0BJCSbfR0qWweXPc0UgNU0IQSWbmTNhvv/yscFqRnj19UyB1GxUcJQSRZGbO9PEDS7b3U55r1w5atdJsowKUUrVTyXOV2XKxsnJxy8WvvvIxhDPPjDuSeJh5K+Gll2DLFm8pSUFQC0GktNmz87/CaUXUbVSQlBBESisZUC60KaeJOnSAFi3UbVRglBBESps5E7p0gUaN4o4kPmbQqxcsWaJFagVECUEkUQieEPr2jTuS+PXt691GaiUUDCUEkURr1sDatUoI4IvU2rbd24UmeU8JQSRRyYefEoLr08eL/H36adyRSA1QQhBJNHMm1K0LPXrEHUl26NPHxxPeeSfuSKQGKCGIJJo5E445BurVizuS7NCsGRx2mCeEEOKORjJMCUGkxM6dvgahX7+4I8kuffvCunVeDlzymhKCSIkFC2DrVujfP+5IskvPnlBUpMHlAqCEIFLizTf9UglhXw0aQPfu3nrauTPuaCSDlBBESrz1FrRuXThbZlZG375e42natLgjkQxSQhAp8dZb3jooxAqnFenWzYvcPfRQ3JFIBikhiAB88okPmqq7KLmiIt845//+Txvn5DElBBHw1gHAccfFG0c269sXvv4ann467kgkQ5QQRMATQt26PqNGkuvc2UuC339/3JFIhighiIAnhJ49tSCtPLVqwfe/Dy+/DCtWxB2NZIASgsiOHT6lUuMHFbv8ch90/9vf4o5EMkAJQeSf/4Rt25QQUtGuHQwe7Alh9+64o5E0U0IQKRlQVkJIzejR8NFH8OKLcUciaaaEIPLWW173v23buCPJDUOHQqtWcO+9cUciaZZSQjCzwWa21MyKzeyGJI/XM7MJ0eMzzaxjdH8LM3vVzDab2V2lnnOsmS2MnnOnmVYDSUxKFqRJaurWhcsug0mTtE9CnqkwIZhZbWAccAbQFbjIzLqWOmw0sDGE0AW4A7glun8b8Cvgp0lOfTcwBjg0+hlclV9ApFrWroUPPlBCqKzRo2HXLnjwwbgjkTRKpYXQBygOIawIIewAHgOGlTpmGFAyOXkiMNDMLISwJYQwA08M3zCzg4EmIYS3QggBeAA4pzq/iEiVaPygao44whfx3Xuv9knII6kkhDbA6oTba6L7kh4TQtgFfAm0qOCcayo4JwBmNsbMZpvZ7PXr16cQrkgllCxIO+aYuCPJPaNHw3vv7a0SKzkvlYSQrG+/9FeCVI6p0vEhhPEhhF4hhF6tWrUq55QiVfDWW16jRwvSKu+CC6BRIw0u55FUEsIaILEecFvg47KOMbMiYH/g8wrOmTilI9k5RTJLC9Kqp1EjGDkSJkyATZvijkbSIJWEMAs41Mw6mVldYCQwqdQxk4BR0fXhwCvR2EBSIYS1wFdm1i+aXXQZ8EyloxepjnnzYPt2JYTqGD3aC949+mjckUgaVJgQojGBa4AXgSXA4yGExWb2GzM7OzrsXqCFmRUD1wPfTE01s1XA7cDlZrYmYYbSD4F7gGJgOfB8en4lkRRpQLn6+vaFo4+GceM0uJwHilI5KIQwBZhS6r4bE65vA0aU8dyOZdw/G+iWaqAiaffmm16KoU3S+QySCjO4+mr4wQ9gxgw48cS4I5Jq0EplKUwhwPTpcNJJcUeS+y6+GJo2hbvuqvhYyWpKCFKYli3zVbYDBsQdSe5r2BCuuAKeesoX+knOUkKQwjR9ul+qhZAeP/yhr1z+y1/ijkSqQQlBCtP06XDAAXDYYXFHkh+6dIEzzoA//9lnbklOUkKQwvT66946UE3F9LnuOu+G0xTUnKWEIIXngw/gww/VXZRugwZBt25w++2agpqjUpp2KpJXSsYPNKBceePHl/94z57wwANw/fVeAK8yxoypelySFmohSOGZPt2nSXbTMpi069MHmjSBadPijkSqQAlBCs/06b6Aqpb++6ddnTpw8smwaBF8rPJkuUZ/EVJYPvoI3n9f3UWZNGCAV4/Vnss5RwlBCktJV8agQfHGkc8aNfIW2DvvwGefxR2NVIISghSWadN8g/ijjoo7kvw2aJB3yU2dGnckUglKCFI4QvCEUPJhJZnTrJlXkX3jDfjyy7ijkRRp2qlU3rp1sHix98Vv2gRt20L79r7zWP36cUdXtsWL4ZNP1F1UU04/3SugTp0KI5IWQ5Yso4Qgqdu5E5591v/A9+zxb4HNmsHbb8Nrr8Hkyb6D1tFHxx1pci+95JdKCDWjVSvfL+H11+HUU32qr2Q1JQRJzSefeJ2atWvhuONgyBBo2dJLP+zZA8XFXrLg7ruhXz+47DKoXTvuqPc1bZrXLmrfPu5ICsdZZ/ng8vPPw0UXxR2NVEAdqVKxTz/1cgRbtsC118KoUf7tr6QOUK1a/kH7y1/CmWd6i+Hvf/dEkS127PBvqmod1KxWrfwLxIwZ8Hl526xLNlBCkPKtX+/JYM8eL1525JFlH1u7Npx9Npx7rn8rvP/+7EkKb7/tCe3UU+OOpPCceaZfPvdcvHFIhZQQpGxbt8Kdd/rYwXXXQevWqT1v8GBPDG+/DbfdltkYU/XCC56wTj457kgKT/Pmvi7hzTe961GylhKCJBcCPPigLyy66qrK7zs8ZIgXOvv5z/2DIG6TJnl1Uw1sxuPMM6FuXXjyybgjkXIoIUhyr70Gc+bAsGFV20TGDC691AdwL7oo3v7jFSt8yunQofHFUOgaN/YNdBYsgKVL445GyqCEIN/20UcwcaJXAz3ttKqfp2FDmDDBZyb967+mL77KmjzZL88+O74YBAYOhBYt4IknsmdsSfahhCD72rPHu4rq14fLL6/+it7evWHsWHjkkfjKGEyaBF27wiGHxPP64urUgXPOgdWrs6MbUb5FCUH29corsHIlXHihN/PTYexY73b64Q/h66/Tc85UffGFl7tWd1F26N3b919+6inYvDnuaKQUJQTZ67PP4JlnvKuod+/0nbd+fV/UtmIF/Pa36TtvKl54AXbtUndRtjCDiy/2GWxPPx13NFKKVirLXhMm+B/sJZekf/P5U07xBW233eZdUd/5TnrPX5bJk31Fdd++NfN6UrE2bXw84aWXfNFaSVdeRdtzVoe250yJWgji3n3XZ4CceabPG8+EW27xgeaf/KRmNmHfutUTwtlnZ18ZjUJ31lleB+uhh3ydi2QFJQSB3bvh8ce9zMB3v5u51znwQLjpJu/GqYlVq5Mnw1dfeYtHskv9+v7v8vHHWsGcRZQQxGv8rF0Lw4f7TJBMuuYa7y667jrYvj2zr/XQQ949oe0ys9NRR/meCS++CKtWxR2NoIQgGzb4N+kjjoAePTL/enXrwh//6NVR//SnzL3OZ595hc2LL1Z3UTa74AJo0sSLIarrKHZKCIXuppu8r33EiPQPJJdl8GCfBvrb33rLJBOeeMJnF6m7KLs1bOgr2teu9cWQEislhEK2aJFPBx0woPK1iqrr9tu9JPUNN2Tm/A895NNnu3fPzPklfbp187Lkr70G8+bFHU1BU0IoVCF4P36TJvEs2urSBa6/Hh54AGbOTO+5i4t9Jez3vldzrR6pnnPPhQ4d/P/Dhg1xR1OwlBAK1eTJvoPYr38NjRrFE8PPfw4HH+x1jtJZ2+bOO31w/NJL03dOyayiIvjBD/z/wZ//7K1HqXEpJQQzG2xmS82s2My+1cY3s3pmNiF6fKaZdUx4bGx0/1IzOz3h/lVmttDM5pvZ7HT8MpKiHTvg3/7NB5Kvuiq+OBo39rUJs2b5ZjrpsHEj3HefV1hNdf8GyQ6tWsEVV8CHH8LDD9fMWhXZR4UJwcxqA+OAM4CuwEVm1rXUYaOBjSGELsAdwC3Rc7sCI4EjgcHA/0bnK3FKCOHoEEKvav8mkrr/+R/vVrn99sxPM63IJZf4Hsxjx8KmTdU/31/+4jujXX999c8lNa9HD+/CfPttePnluKMpOKm0EPoAxSGEFSGEHcBjwLBSxwwDSr7iTQQGmplF9z8WQtgeQlgJFEfnk7isXw+/+Y1vYDN4cNzReDXVO++EdeuqX+doxw5PdoMG1cwUWsmMIUPg6KN91tH8+XFHU1BSSQhtgNUJt9dE9yU9JoSwC/gSaFHBcwMw1czmmJkKjdSUX/3Kv0H/93/HHclevXvD97/v6xMWLKj6eSZM8JWvah3ktlq1vOuoQwe45x5vzUqNSCUhJJumUbpzr6xjynvu8SGEnnhX1NVmdlLSFzcbY2azzWz2+vXrUwhXyrRgAfz1r3D11XD44XFHs69bbvEidJdcAtu2Vf75W7bAL3/p00yzoeUj1VOvnk82aN4cxo3zRC8Zl0pCWAO0S7jdFij9r/PNMWZWBOwPfF7ec0MIJZfrgKcpoysphDA+hNArhNCrVatWKYQrSYXg35ybNvXFaNmmZUsfDF60CH7xi8o//3e/88HIceM01TRfNGoE117rM5DuvNMnDEhGpZIQZgGHmlknM6uLDxJPKnXMJGBUdH048EoIIUT3j4xmIXUCDgXeMbP9zKwxgJntB5wGLKr+ryNlmjTJB+l+/evMVTOtrjPOgB/9yAe7K7O72rvv7i2rfcIJGQtPYtCypSeFrVs9KdT0BksFpsKEEI0JXAO8CCwBHg8hLDaz35hZya4j9wItzKwYuB64IXruYuBx4F3gBeDqEMJu4EBghpn9E3gHeC6E8EJ6fzX5xvbt8NOf+jaScU4zTcWtt/rK1eHDYe7cio/fudN/p8aN4Q9/yHx8UvPatfPd9j79FO66q2pdipKSlDbICSFMAaaUuu/GhOvbgBFlPPdm4OZS960ANA2kptx6qw/MvfiiN7+zWcOGXh77+ON9LGDGDN9+M5ndu+Gyy+Af//DiaOpSzF+HHw7/8i8+BnbXXT6+UK9e3FHlHa1UzncrVsDNN3vxutNOizua1LRps7fLaMAA7+4qbfdun4ny2GM+ID1q1LePkfzSs6f/mxcX+1iRVjOnXZZ/XZRvVGV7wRD821QIcOyxmd2iMN0OOwxeecVnHQ0b5mWSzzsPOneGt97y32vZMt8NrWnT3PrdpOp69/b/z/fd50nh6qu9pLqkhRJCPps3z2ftjBjh2xXmmm7dvKzF73/vrZzHH9/7WP/+vk/zscfGF5/Eo08fr3n097/D3Xf7RIS4V9znCXUZ5avNm+HRR31A7pRT4o6m6urWhRtv9CmHCxfC00/D7NlezVTJoHD16+fjR0uWeDE8ba6TFmoh5KsJEzwp/PjH+bFjWMOG3mLo1i3uSCRbHHectxQefNBrWF15pVoK1aQWQj6aPx/eecdrwrRtG3c0Iplzwgk+zrRwoc9A2rUr7ohymhJCvtm0yUsHt23rC71E8t1JJ3m583/+E+6912egSZUoIeSTPXt8X4Gvv/Zicdm+5kAkXU4+2WeizZ0Lf/tbejdcKiD6xMgnr7zis4pGjlRXkRSegQO9y+ipp3zcbNQor5wqKVNCyBerVvkfQo8e/m1JpBCdfrp3GT3zjCeF731PSaESlBDywaZNPvWuaVOfiqdqn1LIhgzxlsJzz3lSuPjiuCPKGUoIuW73bp9yt3kz/Md/eMlgkUI3dKj/bbzwgieFMWP0RSkFakvlshC8lk9xsbcM2rePOyKR7GAG55zj26m++ir8+7/734uUSy2EXPb88zB9uveb9tFW1SL7MPMy6rt2+ZaxDRpUf9/uPKeEkKvefNMHzvr08W9CIvJtZnDhhdCli++q17AhjB0bd1RZSwkhF82d68v1jzhCU+tEKlKrlk+62LoVfv5zTwo//nHcUWUlJYRcM3++L9Hv1Ml3CtPiM5GK1a7t1VG3boWf/MS7j8aMiTuqrKOvlrlk3jyfUdShg+8YVb9+3BGJ5I6iIq8APGSIf5l68MG4I8o6Sgi54o03PBl07OjN3QYN4o5IJPfUrQsTJ3pJ+Msv9+vyDSWEbBeCbxH5wAPQteve5q6IVE2DBj4ho18/L4r33HNxR5Q1lBCy2Y4d3s95ww2+deCPfqSNxUXSoVEjmDLFS72cf74vYBMlhKy1YQMMHgz33AO//KVvLq4BZJH02X9/ePFFn603bBhMnhx3RLFTQshGc+b49pBvvOEDX7/9raaWimRCixbw8svQvTucd54XiCxg+pTJJiH4lNLjj/d67jNmeLVGEcmc5s1h2jTvlr3gAt9+tkApIWSLDRt8mf2YMXDiid5K6N077qhECkNJ99Hxx3t11AKdkqqEkA1KmqyTJ8Ott/p/zFat4o5KpLA0buwDzSef7BUA/vjHuCOqcUoIcdq+3aswDhoETZrAzJnw059qvEAkLvvtB88+6+MJ110H119fUNtx6pMnLtOnwzHHwG23+arJOXP8tojEq0EDH0e49lq44w5PDps2xR1VjVBCqGkbNsDo0TBgAHz9tTdR777bC26JSHaoXdu7jP70J28x9OsHy5bFHVXGKSHUlBB8oOrww+H++313s8WL4Ywz4o5MRJIx81bC1Kmwbp1PBX/kkbijyiglhJowbZrvW3DZZXDIIV6++pZbvL9SRLLbd7/rXbpHHQWXXOIDzl98EXdUGaGEkEnvvAMDB8LUpF4LAAAKK0lEQVSpp/o3jPvu841tunePOzIRqYwOHeD11+HGG+Ghh7yu2MSJebctpxJCJsycCeeeC337woIF3hf5/vvw/e9rBpFIrioqgl//2v++DzoIRozw8jLz58cdWdro0yldtm/3De9POMEHoF59FW66CVas8HLVKkonkh969fLW/x13wKxZPjvw4ov9y1+OU0Kojj17vN7QtddC69ZeSvfjj71FsHo1/Od/+mIXEckvRUVein7FCvjZz7ycdo8ecNpp8PTT/gUxB6WUEMxssJktNbNiM7shyeP1zGxC9PhMM+uY8NjY6P6lZnZ6qufMWhs2eAGsMWOgfXtvEYwf72MFU6dCcbG3CJQIRPJf06bw+9/7F8D/+i9YtMjXLbRuDVde6dUHvv467ihTVmE9ZTOrDYwDTgXWALPMbFII4d2Ew0YDG0MIXcxsJHALcKGZdQVGAkcCrYFpZnZY9JyKzhmvEODTT2HpUm8WzpoFs2f7NwLwlcWDBnkt9bPO8tsiUpiaN4exY73ywLRpPrX8kUf8y2K9et7NdPzx0LMnfOc7cNhhWbn2KJUC+32A4hDCCgAzewwYBiR+eA8D/jO6PhG4y8wsuv+xEMJ2YKWZFUfnI4Vzps/y5bB5s284s2MH7NzpTbovv4SNG30K2caN/u3/ww9h1Sr44IN9m30dOnixuSuvhP79fZygTp2MhCsiOaqoyAeaBw/2z49//MM335kxw8ccdu7ce2y7dp4cWrf2MtwtW/pP8+aeLOrX95969fzyiCMyPikllYTQBlidcHsN0LesY0IIu8zsS6BFdP/bpZ7bJrpe0TnTZ+hQWLKk/GPq1PF/iPbtvS/w7LN9/+JDDvGsfsABGQtPRPJQvXreizBokN/eutVnG77/vvc8LF3q14uLYf162LKl/PN9/XXGt89NJSFYkvtKT74t65iy7k+W5pJO6DWzMcCY6OZmM1taRpxV0RL4DPDM/emn/jNrVhpfIm32xpobPN4rr4w7jlTl0vubS7FCNsRbuf+H8cebTNldTKnE2yGVl0glIawB2iXcbgt8XMYxa8ysCNgf+LyC51Z0TgBCCOOB8SnEWWlmNjuE0CsT5063XIoVFG8m5VKsoHgzLZ3xptIhNQs41Mw6mVldfJB4UqljJgGjouvDgVdCCCG6f2Q0C6kTcCjwTornFBGRGlRhCyEaE7gGeBGoDdwXQlhsZr8BZocQJgH3Ag9Gg8af4x/wRMc9jg8W7wKuDiHsBkh2zvT/eiIikqpUuowIIUwBppS678aE69uAEWU892bg5lTOGYOMdEVlSC7FCoo3k3IpVlC8mZa2eC3kWXEmERGpGpWuEBERoAATgpndambvmdkCM3vazJomPJa0zEbcsrnMh5m1M7NXzWyJmS02sx9H9zc3s5fMbFl02SzuWBOZWW0zm2dmz0a3O0VlV5ZFZVjqxh1jCTNramYTo/+3S8ysfza/v2Z2XfR/YZGZPWpm9bPp/TWz+8xsnZktSrgv6ftp7s7ob2+BmfXMglgz9hlWcAkBeAnoFkLoDrwPjAUoVWZjMPC/UdmOWCWUDjkD6ApcFMWaLXYB/xZCOALoB1wdxXcD8HII4VDg5eh2NvkxkLha8RbgjijejXg5lmzxJ+CFEMLhQA887qx8f82sDXAt0CuE0A2fNFJSziZb3t+/43/jicp6P8/AZ0ceiq+HuruGYizxd74da8Y+wwouIYQQpoYQdkU338bXQEBCmY0QwkogscxGnL4pHRJC2AGUlPnICiGEtSGEudH1r/APqzZ4jPdHh90PnBNPhN9mZm2BM4F7otsGfBcvuwJZFK+ZNQFOwmfyEULYEUL4gix+f/HJKg2iNUkNgbVk0fsbQpiOz4ZMVNb7OQx4ILi3gaZmdnDNRJo81kx+hhVcQijlCuD56HqyEh1tvvWMmpetcX2LeZXbY4CZwIEhhLXgSQPIptoffwT+A9gT3W4BfJHwR5ZN73FnYD3wt6iL6x4z248sfX9DCB8BtwEf4ongS2AO2fv+lijr/cz2v7+0foblZUIws2lR/2Xpn2EJx/wC7+54uOSuJKfKhilY2RrXPsysEfAk8JMQwqa44ymLmZ0FrAshzEm8O8mh2fIeFwE9gbtDCMcAW8iS7qFkor73YUAnvMLxfni3S2nZ8v5WJGv/b2TiMyyldQi5JoQwqLzHzWwUcBYwMOydd5tKiY44ZGtc3zCzOngyeDiE8FR096dmdnAIYW3UxF4XX4T7OB4428yGAPWBJniLoamZFUXfYrPpPV4DrAkhzIxuT8QTQra+v4OAlSGE9QBm9hRwHNn7/pYo6/3Myr+/TH2G5WULoTxmNhj4GXB2CCFx54qyymzELavLfET97/cCS0IItyc8lFjOZBTwTE3HlkwIYWwIoW0IoSP+Xr4SQrgEeBUvuwLZFe8nwGoz+05010B85X9Wvr94V1E/M2sY/d8oiTcr398EZb2fk4DLotlG/YAvS7qW4pLRz7AQQkH94AMtq4H50c+fEx77BbAcWAqcEXesCXENwWcTLAd+EXc8pWI7AW+WLkh4T4fg/fIvA8uiy+Zxx5ok9pOBZ6PrnaM/nmLgCaBe3PElxHk0MDt6j/8PaJbN7y/wa+A9YBHwIFAvm95f4FF8fGMn/q16dFnvJ94NMy7621uIz56KO9aMfYZppbKIiAAF2GUkIiLJKSGIiAighCAiIhElBBERAZQQREQkooQgBcvMgpk9mHC7yMzWl1RArcR5Tk71OWb2HTObY2b/NLP+Ca87zczK3EVdpCYoIUgh2wJ0M7MG0e1TgY8qc4KogFtlXImvNB4O/DS674fAg2HfRUYiNU4JQQrd83jlU4CL8IVAAJhZHzN7Myoq92bJamEzu9zMnjCzycDUxJOZWe/o+M5mNsDM5kc/88ysMb7AqAFeBXRnVMt+KPBA5n9VkfLlZS0jkUp4DLgx6vLpDtwHnBg99h5wUghhl5kNAv4LOD96rD/QPYTwuZmdDGBmxwH/AwwLIXxoZn8Crg4hvBEV/9uGr3p9AF+9eyVwI3Bz0ApRyQJKCFLQQggLorLdFwFTSj28P3C/mR2Kl+eok/DYSyGExDr1R+CbnZ8WQigpKPYGcLuZPQw8FUJYg9f6ORnAzLrgFUHfi8Yy6gK/CiG8n77fUCR16jIS8aJgt5HQXRT5LfBq8J2/huLVUUtsKXXsWrwFcEzJHSGE3wP/gncRvW1mh5d6zs3Ar/Adxh4Gbop+RGKhFoKIdxN9GUJYWNL9E9mfvYPMl1dwji/wwmNTzWxLCOE1MzskhLAQWBjNKDoc74bCzAYAH4UQlkWzi/YAu/GxBZFYKCFIwYu6cv6U5KE/4F1G1wOvpHCeT81sKPC8mV0BfM/MTsE/6N8l2tkqKgv9S+CC6Knj8RZCET7jSCQWqnYqIiKAxhBERCSihCAiIoASgoiIRJQQREQEUEIQEZGIEoKIiABKCCIiElFCEBERAP4fZ8J6cpNPp/gAAAAASUVORK5CYII="/>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ata:image/png;base64,iVBORw0KGgoAAAANSUhEUgAAAYQAAAEKCAYAAAASByJ7AAAABHNCSVQICAgIfAhkiAAAAAlwSFlzAAALEgAACxIB0t1+/AAAADl0RVh0U29mdHdhcmUAbWF0cGxvdGxpYiB2ZXJzaW9uIDIuMS4yLCBodHRwOi8vbWF0cGxvdGxpYi5vcmcvNQv5yAAAIABJREFUeJzt3XmYVOWVx/HvgWYVkNWFHUSjiKDI6oYGVEQRF1DUKEYmaKJjopOZSBadLM4To6OJI2NC1MRdFHUERUXcCC7IGhYRaRYFRUFEEWTnnT/ObSna6u7q7qq+tfw+z9NPbbdunS7oOvVu57UQAiIiIrXiDkBERLKDEoKIiABKCCIiElFCEBERQAlBREQiSggiIgIoIYiISEQJQUREACUEERGJFMUdQGW0bNkydOzYMe4wRERyypw5cz4LIbSq6LicSggdO3Zk9uzZcYchIpJTzOyDVI5Tl5GIiABKCCIiElFCEBERQAlBREQiSggiIgIoIYiISEQJQUREACUEERGJKCGIiAiQYyuVRfLG+PGZO/eYMZk7t+Q1tRBERARQQhARkYgSgoiIAEoIIiISUUIQERFACUFERCJKCCIiAighiIhIRAvTROIUAixbBp99Bl9/Dc2awdFHQ+3acUcmBUgJQSQun38OjzwCCxfue3/LljB4MBx/PNRSI15qjhKCSBwWLIB77vEWwogR0KMHNGwIxcUwZQo89BCsWAGXXqqkIDVGCUGkpi1c6MngwAPhyiu9RVCiRw/o3h2efdZ/9uyBUaOUFKRGKCGI1KTPPoOzz4b69eHqq6Fp028fYwZDh3oSmDTJj73oopqPVQqOEoJITQkBLrkE1q6F665LngwSnXmmDzRPmwbdusFRR9VMnFKw1A4VqSmTJsHUqXDbbdCpU2rPOeccaNMGHngANm/ObHxS8JQQRGrCzp3ws5/B4YfDVVel/rw6deCKK7yl8NBDmYtPBCUEkZrx17/C0qVw661QVMme2rZtfUxh3jx4993MxCeCEoJI5m3aBDfdBCef7OMCVTFwILRoAU895TOPRDJACUEk0+65x2cX/eEPPoOoKurUgWHDYPVqmDUrvfGJRJQQRDJp924YNw5OOAF6967euXr3hnbt4JlnfExCJM2UEEQy6YUXfMXxNddU/1y1asF558GGDTBjRvXPJ1KKEoJIJt11Fxx8sH+Qp0PXrtC5M7z0krc+RNJICUEkU5Yt8xbCVVf5GEC6nH66txLmzk3fOUVQQhDJnLvv9kQwZkx6z9u9u9dBmjrVVz+LpIkSgkgm7Nrlpa2HDoWDDkrvuWvVgkGD4MMPfW2DSJooIYhkwuuvw6efZq4oXf/+0LixjyWIpIkSgkgmPPYYNGpU9YVoFalTBwYMgEWLYP36zLyGFJyUEoKZDTazpWZWbGY3JHm8nplNiB6faWYdo/tPNbM5ZrYwuvxuwnOOje4vNrM7zaq6Ykcky+zYAU8+6YXpGjTI3OuccIIvdNMUVEmTChOCmdUGxgFnAF2Bi8ysa6nDRgMbQwhdgDuAW6L7PwOGhhCOAkYBDyY8525gDHBo9DO4Gr+HSPaYOhU2boSRIzP7Os2a+QDzG2/4mIVINaXSQugDFIcQVoQQdgCPAcNKHTMMuD+6PhEYaGYWQpgXQvg4un8xUD9qTRwMNAkhvBVCCMADwDnV/m1EssGjj0Lz5nDqqZl/rZNOgq++8sJ3ItWUSkJoA6xOuL0mui/pMSGEXcCXQItSx5wPzAshbI+OX1PBOUVyz9atXlri/POhbt3Mv17Xrl70bvr0zL+W5L1UEkKyvv3Sk5/LPcbMjsS7ka6sxDlLnjvGzGab2ez1GjyTbPfqq7BlS/pWJlekVi1vJbz/PnzySc28puStVBLCGqBdwu22wMdlHWNmRcD+wOfR7bbA08BlIYTlCce3reCcAIQQxocQeoUQerVq1SqFcEVi9OyzsN9+Xuq6pvTv74PLb71Vc68peSmVhDALONTMOplZXWAkMKnUMZPwQWOA4cArIYRgZk2B54CxIYQ3Sg4OIawFvjKzftHsosuAZ6r5u4jEKwRPCKeeCvXr19zr7r8/HHkkzJypvRKkWipMCNGYwDXAi8AS4PEQwmIz+42ZnR0ddi/QwsyKgeuBkqmp1wBdgF+Z2fzo54DosR8C9wDFwHLg+XT9UiKxWLjQ9ys466yaf+3+/X1mk1YuSzWktJdfCGEKMKXUfTcmXN8GjEjyvN8BvyvjnLOBbpUJViSrPfusXw4ZUvOv3aMHNGyobiOplkpu7ipSQMaPr9zx994LHTrA5MmZiac8depAr17w9ts+DbVx45qPQXKeSleIpMNXX8HKlXDUUfHF0K+fr5KeODG+GCSnKSGIpMOiRT6o3L17fDF07gwHHAAPPxxfDJLTlBBE0mHJEu+madeu4mMzxcz3XX71Va1JkCpRQhCprhA8IRx+uC8Ui1OvXj71VN1GUgVKCCLVtXYtbNrkCSFurVv7OMZjj8UdieQgJQSR6nrvPb/MhoQAXmX1jTd8TYRIJSghiFTXe+9By5b+kw0uvNAvH3883jgk5yghiFTH7t2+OviII+KOZK9DDvGxBHUbSSUpIYhUxwcfwLZt2dNdVGLkSJg9G4qL445EcogSgkh1ZNv4QYkLLvDLCRPijUNyihKCSHUsWeJrDxo1ijuSfbVr53suq9tIKkEJQaSqdu6EFSvgsMPijiS5Cy/0FdSLF8cdieQIJQSRqvrgA9/cPlsTwvDhvlBO3UaSIiUEkap6/32/7NIl3jjKctBBcMop3m0Uku5QK7IPJQSRqlq2zFcGZ9v4QaKRIz3OuXPjjkRygBKCSFXs3g3Ll8Ohh8YdSfnOOw+KiuCJJ+KORHKAEoJIVaxeDdu3Z39CaN4cBg70YnfqNpIKKCGIVEXJgq9sHT9INHy4t2bmz487EslySggiVbFsGbRqBc2axR1Jxc45B2rXVklsqZASgkhl7dnjCSHbu4tKtGzps42eeELdRlIuJQSRyvrkE9iyJXcSAni30bJlsHBh3JFIFlNCEKmskvGDQw6JN47KOPdcX6SmbiMphxKCSGWtWOH7Jx9wQNyRpO6AA2DAAHUbSbmUEEQqa/ly6NzZN7XPJSNGeHXWd9+NOxLJUkoIIpXx1Vewbl1udReVOPdcT2JapCZlUEIQqYwVK/wyFxPCQQfBiSdqHEHKpIQgUhnLl/uc/vbt446kakaM8HLYS5bEHYlkISUEkcpYvtyTQd26cUdSNeed591GaiVIEkoIIqnatcv3QOjcOe5Iqq51azj+eCUESUoJQSRVq1f7Lmm5UL+oPMOHw4IFe/dzEIkoIYikavlyv8zlFgLA+ef7pVoJUooSgkiqVqyAFi2gadO4I6metm2hf38lBPkWJQSRVK1cCZ06xR1FegwfDvPm7W31iKCEIJKaL7+Ezz/Pr4QAaiXIPlJKCGY22MyWmlmxmd2Q5PF6ZjYhenymmXWM7m9hZq+a2WYzu6vUc16Lzjk/+smhwjBScFau9Mt8SQjt20OfPlq1LPuoMCGYWW1gHHAG0BW4yMy6ljpsNLAxhNAFuAO4Jbp/G/Ar4KdlnP6SEMLR0c+6qvwCIjVi5UqvFtquXdyRpM/w4TBnzt5kJwUvlRZCH6A4hLAihLADeAwYVuqYYcD90fWJwEAzsxDClhDCDDwxiOSulSt9MDZXF6QlU9Jt9OST8cYhWaMohWPaAKsTbq8B+pZ1TAhhl5l9CbQAPqvg3H8zs93Ak8DvQlBdXslCe/bAqlXQr1/ckaRm/PjUj23fHsaNgyZNUjt+zJiqxSQ5IZUWQrIav6U/uFM5prRLQghHASdGP5cmfXGzMWY228xmr1+/vsJgRdJu7VrYvj1/xg8SHXusJ7sNG+KORLJAKglhDZDYcdoW+LisY8ysCNgf+Ly8k4YQPoouvwIewbumkh03PoTQK4TQq1WrVimEK5Jm+TagnKhnT7+cOzfeOCQrpJIQZgGHmlknM6sLjAQmlTpmEjAquj4ceKW87h8zKzKzltH1OsBZwKLKBi9SI1auhIYNc2uHtFQdcIAPlCshCCmMIURjAtcALwK1gftCCIvN7DfA7BDCJOBe4EEzK8ZbBiNLnm9mq4AmQF0zOwc4DfgAeDFKBrWBacBf0/qbiaTLqlXQsaPPMspHPXvCM8/Axo3QrFnc0UiMUhlUJoQwBZhS6r4bE65vA0aU8dyOZZz22NRCFInRtm3w0UfQo0fckWTOscd6Qpg7FwYOjDsaiVGefuURSZMPP/RN6fNx/KDEgQf6lFp1GxU8JQSR8pQMKHfsGGsYGdezp9c1+uKLuCORGCkhiJRn5Upo2RIaN447kszq2dNbQvPmxR2JxEgJQaQ8+VThtDwHH+y7qc2ZE3ckEiMlBJGybNzoXSiFkBDAWwnFxV7ZVQqSEoJIWfJ5QVoyxx7r3Ubz58cdicRECUGkLCtXQu3a+VXhtDwHHwwHHaRuowKmhCBSllWrPBnUqRN3JDXDzFsJ778PmzbFHY3EQAlBJJndu+GDD/J/umlpJbON1G1UkJQQRJJZvDh/K5yWp00br2+kRWoFSQlBJJmZM/2y0BJCSbfR0qWweXPc0UgNU0IQSWbmTNhvv/yscFqRnj19UyB1GxUcJQSRZGbO9PEDS7b3U55r1w5atdJsowKUUrVTyXOV2XKxsnJxy8WvvvIxhDPPjDuSeJh5K+Gll2DLFm8pSUFQC0GktNmz87/CaUXUbVSQlBBESisZUC60KaeJOnSAFi3UbVRglBBESps5E7p0gUaN4o4kPmbQqxcsWaJFagVECUEkUQieEPr2jTuS+PXt691GaiUUDCUEkURr1sDatUoI4IvU2rbd24UmeU8JQSRRyYefEoLr08eL/H36adyRSA1QQhBJNHMm1K0LPXrEHUl26NPHxxPeeSfuSKQGKCGIJJo5E445BurVizuS7NCsGRx2mCeEEOKORjJMCUGkxM6dvgahX7+4I8kuffvCunVeDlzymhKCSIkFC2DrVujfP+5IskvPnlBUpMHlAqCEIFLizTf9UglhXw0aQPfu3nrauTPuaCSDlBBESrz1FrRuXThbZlZG375e42natLgjkQxSQhAp8dZb3jooxAqnFenWzYvcPfRQ3JFIBikhiAB88okPmqq7KLmiIt845//+Txvn5DElBBHw1gHAccfFG0c269sXvv4ann467kgkQ5QQRMATQt26PqNGkuvc2UuC339/3JFIhighiIAnhJ49tSCtPLVqwfe/Dy+/DCtWxB2NZIASgsiOHT6lUuMHFbv8ch90/9vf4o5EMkAJQeSf/4Rt25QQUtGuHQwe7Alh9+64o5E0U0IQKRlQVkJIzejR8NFH8OKLcUciaaaEIPLWW173v23buCPJDUOHQqtWcO+9cUciaZZSQjCzwWa21MyKzeyGJI/XM7MJ0eMzzaxjdH8LM3vVzDab2V2lnnOsmS2MnnOnmVYDSUxKFqRJaurWhcsug0mTtE9CnqkwIZhZbWAccAbQFbjIzLqWOmw0sDGE0AW4A7glun8b8Cvgp0lOfTcwBjg0+hlclV9ApFrWroUPPlBCqKzRo2HXLnjwwbgjkTRKpYXQBygOIawIIewAHgOGlTpmGFAyOXkiMNDMLISwJYQwA08M3zCzg4EmIYS3QggBeAA4pzq/iEiVaPygao44whfx3Xuv9knII6kkhDbA6oTba6L7kh4TQtgFfAm0qOCcayo4JwBmNsbMZpvZ7PXr16cQrkgllCxIO+aYuCPJPaNHw3vv7a0SKzkvlYSQrG+/9FeCVI6p0vEhhPEhhF4hhF6tWrUq55QiVfDWW16jRwvSKu+CC6BRIw0u55FUEsIaILEecFvg47KOMbMiYH/g8wrOmTilI9k5RTJLC9Kqp1EjGDkSJkyATZvijkbSIJWEMAs41Mw6mVldYCQwqdQxk4BR0fXhwCvR2EBSIYS1wFdm1i+aXXQZ8EyloxepjnnzYPt2JYTqGD3aC949+mjckUgaVJgQojGBa4AXgSXA4yGExWb2GzM7OzrsXqCFmRUD1wPfTE01s1XA7cDlZrYmYYbSD4F7gGJgOfB8en4lkRRpQLn6+vaFo4+GceM0uJwHilI5KIQwBZhS6r4bE65vA0aU8dyOZdw/G+iWaqAiaffmm16KoU3S+QySCjO4+mr4wQ9gxgw48cS4I5Jq0EplKUwhwPTpcNJJcUeS+y6+GJo2hbvuqvhYyWpKCFKYli3zVbYDBsQdSe5r2BCuuAKeesoX+knOUkKQwjR9ul+qhZAeP/yhr1z+y1/ijkSqQQlBCtP06XDAAXDYYXFHkh+6dIEzzoA//9lnbklOUkKQwvT66946UE3F9LnuOu+G0xTUnKWEIIXngw/gww/VXZRugwZBt25w++2agpqjUpp2KpJXSsYPNKBceePHl/94z57wwANw/fVeAK8yxoypelySFmohSOGZPt2nSXbTMpi069MHmjSBadPijkSqQAlBCs/06b6Aqpb++6ddnTpw8smwaBF8rPJkuUZ/EVJYPvoI3n9f3UWZNGCAV4/Vnss5RwlBCktJV8agQfHGkc8aNfIW2DvvwGefxR2NVIISghSWadN8g/ijjoo7kvw2aJB3yU2dGnckUglKCFI4QvCEUPJhJZnTrJlXkX3jDfjyy7ijkRRp2qlU3rp1sHix98Vv2gRt20L79r7zWP36cUdXtsWL4ZNP1F1UU04/3SugTp0KI5IWQ5Yso4Qgqdu5E5591v/A9+zxb4HNmsHbb8Nrr8Hkyb6D1tFHxx1pci+95JdKCDWjVSvfL+H11+HUU32qr2Q1JQRJzSefeJ2atWvhuONgyBBo2dJLP+zZA8XFXrLg7ruhXz+47DKoXTvuqPc1bZrXLmrfPu5ICsdZZ/ng8vPPw0UXxR2NVEAdqVKxTz/1cgRbtsC118KoUf7tr6QOUK1a/kH7y1/CmWd6i+Hvf/dEkS127PBvqmod1KxWrfwLxIwZ8Hl526xLNlBCkPKtX+/JYM8eL1525JFlH1u7Npx9Npx7rn8rvP/+7EkKb7/tCe3UU+OOpPCceaZfPvdcvHFIhZQQpGxbt8Kdd/rYwXXXQevWqT1v8GBPDG+/DbfdltkYU/XCC56wTj457kgKT/Pmvi7hzTe961GylhKCJBcCPPigLyy66qrK7zs8ZIgXOvv5z/2DIG6TJnl1Uw1sxuPMM6FuXXjyybgjkXIoIUhyr70Gc+bAsGFV20TGDC691AdwL7oo3v7jFSt8yunQofHFUOgaN/YNdBYsgKVL445GyqCEIN/20UcwcaJXAz3ttKqfp2FDmDDBZyb967+mL77KmjzZL88+O74YBAYOhBYt4IknsmdsSfahhCD72rPHu4rq14fLL6/+it7evWHsWHjkkfjKGEyaBF27wiGHxPP64urUgXPOgdWrs6MbUb5FCUH29corsHIlXHihN/PTYexY73b64Q/h66/Tc85UffGFl7tWd1F26N3b919+6inYvDnuaKQUJQTZ67PP4JlnvKuod+/0nbd+fV/UtmIF/Pa36TtvKl54AXbtUndRtjCDiy/2GWxPPx13NFKKVirLXhMm+B/sJZekf/P5U07xBW233eZdUd/5TnrPX5bJk31Fdd++NfN6UrE2bXw84aWXfNFaSVdeRdtzVoe250yJWgji3n3XZ4CceabPG8+EW27xgeaf/KRmNmHfutUTwtlnZ18ZjUJ31lleB+uhh3ydi2QFJQSB3bvh8ce9zMB3v5u51znwQLjpJu/GqYlVq5Mnw1dfeYtHskv9+v7v8vHHWsGcRZQQxGv8rF0Lw4f7TJBMuuYa7y667jrYvj2zr/XQQ949oe0ys9NRR/meCS++CKtWxR2NoIQgGzb4N+kjjoAePTL/enXrwh//6NVR//SnzL3OZ595hc2LL1Z3UTa74AJo0sSLIarrKHZKCIXuppu8r33EiPQPJJdl8GCfBvrb33rLJBOeeMJnF6m7KLs1bOgr2teu9cWQEislhEK2aJFPBx0woPK1iqrr9tu9JPUNN2Tm/A895NNnu3fPzPklfbp187Lkr70G8+bFHU1BU0IoVCF4P36TJvEs2urSBa6/Hh54AGbOTO+5i4t9Jez3vldzrR6pnnPPhQ4d/P/Dhg1xR1OwlBAK1eTJvoPYr38NjRrFE8PPfw4HH+x1jtJZ2+bOO31w/NJL03dOyayiIvjBD/z/wZ//7K1HqXEpJQQzG2xmS82s2My+1cY3s3pmNiF6fKaZdUx4bGx0/1IzOz3h/lVmttDM5pvZ7HT8MpKiHTvg3/7NB5Kvuiq+OBo39rUJs2b5ZjrpsHEj3HefV1hNdf8GyQ6tWsEVV8CHH8LDD9fMWhXZR4UJwcxqA+OAM4CuwEVm1rXUYaOBjSGELsAdwC3Rc7sCI4EjgcHA/0bnK3FKCOHoEEKvav8mkrr/+R/vVrn99sxPM63IJZf4Hsxjx8KmTdU/31/+4jujXX999c8lNa9HD+/CfPttePnluKMpOKm0EPoAxSGEFSGEHcBjwLBSxwwDSr7iTQQGmplF9z8WQtgeQlgJFEfnk7isXw+/+Y1vYDN4cNzReDXVO++EdeuqX+doxw5PdoMG1cwUWsmMIUPg6KN91tH8+XFHU1BSSQhtgNUJt9dE9yU9JoSwC/gSaFHBcwMw1czmmJkKjdSUX/3Kv0H/93/HHclevXvD97/v6xMWLKj6eSZM8JWvah3ktlq1vOuoQwe45x5vzUqNSCUhJJumUbpzr6xjynvu8SGEnnhX1NVmdlLSFzcbY2azzWz2+vXrUwhXyrRgAfz1r3D11XD44XFHs69bbvEidJdcAtu2Vf75W7bAL3/p00yzoeUj1VOvnk82aN4cxo3zRC8Zl0pCWAO0S7jdFij9r/PNMWZWBOwPfF7ec0MIJZfrgKcpoysphDA+hNArhNCrVatWKYQrSYXg35ybNvXFaNmmZUsfDF60CH7xi8o//3e/88HIceM01TRfNGoE117rM5DuvNMnDEhGpZIQZgGHmlknM6uLDxJPKnXMJGBUdH048EoIIUT3j4xmIXUCDgXeMbP9zKwxgJntB5wGLKr+ryNlmjTJB+l+/evMVTOtrjPOgB/9yAe7K7O72rvv7i2rfcIJGQtPYtCypSeFrVs9KdT0BksFpsKEEI0JXAO8CCwBHg8hLDaz35hZya4j9wItzKwYuB64IXruYuBx4F3gBeDqEMJu4EBghpn9E3gHeC6E8EJ6fzX5xvbt8NOf+jaScU4zTcWtt/rK1eHDYe7cio/fudN/p8aN4Q9/yHx8UvPatfPd9j79FO66q2pdipKSlDbICSFMAaaUuu/GhOvbgBFlPPdm4OZS960ANA2kptx6qw/MvfiiN7+zWcOGXh77+ON9LGDGDN9+M5ndu+Gyy+Af//DiaOpSzF+HHw7/8i8+BnbXXT6+UK9e3FHlHa1UzncrVsDNN3vxutNOizua1LRps7fLaMAA7+4qbfdun4ny2GM+ID1q1LePkfzSs6f/mxcX+1iRVjOnXZZ/XZRvVGV7wRD821QIcOyxmd2iMN0OOwxeecVnHQ0b5mWSzzsPOneGt97y32vZMt8NrWnT3PrdpOp69/b/z/fd50nh6qu9pLqkhRJCPps3z2ftjBjh2xXmmm7dvKzF73/vrZzHH9/7WP/+vk/zscfGF5/Eo08fr3n097/D3Xf7RIS4V9znCXUZ5avNm+HRR31A7pRT4o6m6urWhRtv9CmHCxfC00/D7NlezVTJoHD16+fjR0uWeDE8ba6TFmoh5KsJEzwp/PjH+bFjWMOG3mLo1i3uSCRbHHectxQefNBrWF15pVoK1aQWQj6aPx/eecdrwrRtG3c0Iplzwgk+zrRwoc9A2rUr7ohymhJCvtm0yUsHt23rC71E8t1JJ3m583/+E+6912egSZUoIeSTPXt8X4Gvv/Zicdm+5kAkXU4+2WeizZ0Lf/tbejdcKiD6xMgnr7zis4pGjlRXkRSegQO9y+ipp3zcbNQor5wqKVNCyBerVvkfQo8e/m1JpBCdfrp3GT3zjCeF731PSaESlBDywaZNPvWuaVOfiqdqn1LIhgzxlsJzz3lSuPjiuCPKGUoIuW73bp9yt3kz/Md/eMlgkUI3dKj/bbzwgieFMWP0RSkFakvlshC8lk9xsbcM2rePOyKR7GAG55zj26m++ir8+7/734uUSy2EXPb88zB9uveb9tFW1SL7MPMy6rt2+ZaxDRpUf9/uPKeEkKvefNMHzvr08W9CIvJtZnDhhdCli++q17AhjB0bd1RZSwkhF82d68v1jzhCU+tEKlKrlk+62LoVfv5zTwo//nHcUWUlJYRcM3++L9Hv1Ml3CtPiM5GK1a7t1VG3boWf/MS7j8aMiTuqrKOvlrlk3jyfUdShg+8YVb9+3BGJ5I6iIq8APGSIf5l68MG4I8o6Sgi54o03PBl07OjN3QYN4o5IJPfUrQsTJ3pJ+Msv9+vyDSWEbBeCbxH5wAPQteve5q6IVE2DBj4ho18/L4r33HNxR5Q1lBCy2Y4d3s95ww2+deCPfqSNxUXSoVEjmDLFS72cf74vYBMlhKy1YQMMHgz33AO//KVvLq4BZJH02X9/ePFFn603bBhMnhx3RLFTQshGc+b49pBvvOEDX7/9raaWimRCixbw8svQvTucd54XiCxg+pTJJiH4lNLjj/d67jNmeLVGEcmc5s1h2jTvlr3gAt9+tkApIWSLDRt8mf2YMXDiid5K6N077qhECkNJ99Hxx3t11AKdkqqEkA1KmqyTJ8Ott/p/zFat4o5KpLA0buwDzSef7BUA/vjHuCOqcUoIcdq+3aswDhoETZrAzJnw059qvEAkLvvtB88+6+MJ110H119fUNtx6pMnLtOnwzHHwG23+arJOXP8tojEq0EDH0e49lq44w5PDps2xR1VjVBCqGkbNsDo0TBgAHz9tTdR777bC26JSHaoXdu7jP70J28x9OsHy5bFHVXGKSHUlBB8oOrww+H++313s8WL4Ywz4o5MRJIx81bC1Kmwbp1PBX/kkbijyiglhJowbZrvW3DZZXDIIV6++pZbvL9SRLLbd7/rXbpHHQWXXOIDzl98EXdUGaGEkEnvvAMDB8LUpF4LAAAKK0lEQVSpp/o3jPvu841tunePOzIRqYwOHeD11+HGG+Ghh7yu2MSJebctpxJCJsycCeeeC337woIF3hf5/vvw/e9rBpFIrioqgl//2v++DzoIRozw8jLz58cdWdro0yldtm/3De9POMEHoF59FW66CVas8HLVKkonkh969fLW/x13wKxZPjvw4ov9y1+OU0Kojj17vN7QtddC69ZeSvfjj71FsHo1/Od/+mIXEckvRUVein7FCvjZz7ycdo8ecNpp8PTT/gUxB6WUEMxssJktNbNiM7shyeP1zGxC9PhMM+uY8NjY6P6lZnZ6qufMWhs2eAGsMWOgfXtvEYwf72MFU6dCcbG3CJQIRPJf06bw+9/7F8D/+i9YtMjXLbRuDVde6dUHvv467ihTVmE9ZTOrDYwDTgXWALPMbFII4d2Ew0YDG0MIXcxsJHALcKGZdQVGAkcCrYFpZnZY9JyKzhmvEODTT2HpUm8WzpoFs2f7NwLwlcWDBnkt9bPO8tsiUpiaN4exY73ywLRpPrX8kUf8y2K9et7NdPzx0LMnfOc7cNhhWbn2KJUC+32A4hDCCgAzewwYBiR+eA8D/jO6PhG4y8wsuv+xEMJ2YKWZFUfnI4Vzps/y5bB5s284s2MH7NzpTbovv4SNG30K2caN/u3/ww9h1Sr44IN9m30dOnixuSuvhP79fZygTp2MhCsiOaqoyAeaBw/2z49//MM335kxw8ccdu7ce2y7dp4cWrf2MtwtW/pP8+aeLOrX95969fzyiCMyPikllYTQBlidcHsN0LesY0IIu8zsS6BFdP/bpZ7bJrpe0TnTZ+hQWLKk/GPq1PF/iPbtvS/w7LN9/+JDDvGsfsABGQtPRPJQvXreizBokN/eutVnG77/vvc8LF3q14uLYf162LKl/PN9/XXGt89NJSFYkvtKT74t65iy7k+W5pJO6DWzMcCY6OZmM1taRpxV0RL4DPDM/emn/jNrVhpfIm32xpobPN4rr4w7jlTl0vubS7FCNsRbuf+H8cebTNldTKnE2yGVl0glIawB2iXcbgt8XMYxa8ysCNgf+LyC51Z0TgBCCOOB8SnEWWlmNjuE0CsT5063XIoVFG8m5VKsoHgzLZ3xptIhNQs41Mw6mVldfJB4UqljJgGjouvDgVdCCCG6f2Q0C6kTcCjwTornFBGRGlRhCyEaE7gGeBGoDdwXQlhsZr8BZocQJgH3Ag9Gg8af4x/wRMc9jg8W7wKuDiHsBkh2zvT/eiIikqpUuowIIUwBppS678aE69uAEWU892bg5lTOGYOMdEVlSC7FCoo3k3IpVlC8mZa2eC3kWXEmERGpGpWuEBERoAATgpndambvmdkCM3vazJomPJa0zEbcsrnMh5m1M7NXzWyJmS02sx9H9zc3s5fMbFl02SzuWBOZWW0zm2dmz0a3O0VlV5ZFZVjqxh1jCTNramYTo/+3S8ysfza/v2Z2XfR/YZGZPWpm9bPp/TWz+8xsnZktSrgv6ftp7s7ob2+BmfXMglgz9hlWcAkBeAnoFkLoDrwPjAUoVWZjMPC/UdmOWCWUDjkD6ApcFMWaLXYB/xZCOALoB1wdxXcD8HII4VDg5eh2NvkxkLha8RbgjijejXg5lmzxJ+CFEMLhQA887qx8f82sDXAt0CuE0A2fNFJSziZb3t+/43/jicp6P8/AZ0ceiq+HuruGYizxd74da8Y+wwouIYQQpoYQdkU338bXQEBCmY0QwkogscxGnL4pHRJC2AGUlPnICiGEtSGEudH1r/APqzZ4jPdHh90PnBNPhN9mZm2BM4F7otsGfBcvuwJZFK+ZNQFOwmfyEULYEUL4gix+f/HJKg2iNUkNgbVk0fsbQpiOz4ZMVNb7OQx4ILi3gaZmdnDNRJo81kx+hhVcQijlCuD56HqyEh1tvvWMmpetcX2LeZXbY4CZwIEhhLXgSQPIptoffwT+A9gT3W4BfJHwR5ZN73FnYD3wt6iL6x4z248sfX9DCB8BtwEf4ongS2AO2fv+lijr/cz2v7+0foblZUIws2lR/2Xpn2EJx/wC7+54uOSuJKfKhilY2RrXPsysEfAk8JMQwqa44ymLmZ0FrAshzEm8O8mh2fIeFwE9gbtDCMcAW8iS7qFkor73YUAnvMLxfni3S2nZ8v5WJGv/b2TiMyyldQi5JoQwqLzHzWwUcBYwMOydd5tKiY44ZGtc3zCzOngyeDiE8FR096dmdnAIYW3UxF4XX4T7OB4428yGAPWBJniLoamZFUXfYrPpPV4DrAkhzIxuT8QTQra+v4OAlSGE9QBm9hRwHNn7/pYo6/3Myr+/TH2G5WULoTxmNhj4GXB2CCFx54qyymzELavLfET97/cCS0IItyc8lFjOZBTwTE3HlkwIYWwIoW0IoSP+Xr4SQrgEeBUvuwLZFe8nwGoz+05010B85X9Wvr94V1E/M2sY/d8oiTcr398EZb2fk4DLotlG/YAvS7qW4pLRz7AQQkH94AMtq4H50c+fEx77BbAcWAqcEXesCXENwWcTLAd+EXc8pWI7AW+WLkh4T4fg/fIvA8uiy+Zxx5ok9pOBZ6PrnaM/nmLgCaBe3PElxHk0MDt6j/8PaJbN7y/wa+A9YBHwIFAvm95f4FF8fGMn/q16dFnvJ94NMy7621uIz56KO9aMfYZppbKIiAAF2GUkIiLJKSGIiAighCAiIhElBBERAZQQREQkooQgBcvMgpk9mHC7yMzWl1RArcR5Tk71OWb2HTObY2b/NLP+Ca87zczK3EVdpCYoIUgh2wJ0M7MG0e1TgY8qc4KogFtlXImvNB4O/DS674fAg2HfRUYiNU4JQQrd83jlU4CL8IVAAJhZHzN7Myoq92bJamEzu9zMnjCzycDUxJOZWe/o+M5mNsDM5kc/88ysMb7AqAFeBXRnVMt+KPBA5n9VkfLlZS0jkUp4DLgx6vLpDtwHnBg99h5wUghhl5kNAv4LOD96rD/QPYTwuZmdDGBmxwH/AwwLIXxoZn8Crg4hvBEV/9uGr3p9AF+9eyVwI3Bz0ApRyQJKCFLQQggLorLdFwFTSj28P3C/mR2Kl+eok/DYSyGExDr1R+CbnZ8WQigpKPYGcLuZPQw8FUJYg9f6ORnAzLrgFUHfi8Yy6gK/CiG8n77fUCR16jIS8aJgt5HQXRT5LfBq8J2/huLVUUtsKXXsWrwFcEzJHSGE3wP/gncRvW1mh5d6zs3Ar/Adxh4Gbop+RGKhFoKIdxN9GUJYWNL9E9mfvYPMl1dwji/wwmNTzWxLCOE1MzskhLAQWBjNKDoc74bCzAYAH4UQlkWzi/YAu/GxBZFYKCFIwYu6cv6U5KE/4F1G1wOvpHCeT81sKPC8mV0BfM/MTsE/6N8l2tkqKgv9S+CC6Knj8RZCET7jSCQWqnYqIiKAxhBERCSihCAiIoASgoiIRJQQREQEUEIQEZGIEoKIiABKCCIiElFCEBERAP4fZ8J6cpNPp/gAAAAASUVORK5CYII="/>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6" name="Title 4">
            <a:extLst>
              <a:ext uri="{FF2B5EF4-FFF2-40B4-BE49-F238E27FC236}">
                <a16:creationId xmlns:a16="http://schemas.microsoft.com/office/drawing/2014/main" id="{3CF34D9C-D0BD-4A3A-9CC9-4AF9BD81EAD8}"/>
              </a:ext>
            </a:extLst>
          </p:cNvPr>
          <p:cNvSpPr txBox="1">
            <a:spLocks/>
          </p:cNvSpPr>
          <p:nvPr/>
        </p:nvSpPr>
        <p:spPr>
          <a:xfrm>
            <a:off x="539552" y="2132856"/>
            <a:ext cx="3744416" cy="737347"/>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4000" kern="1200">
                <a:solidFill>
                  <a:schemeClr val="accent1"/>
                </a:solidFill>
                <a:latin typeface="+mj-lt"/>
                <a:ea typeface="+mj-ea"/>
                <a:cs typeface="+mj-cs"/>
              </a:defRPr>
            </a:lvl1pPr>
          </a:lstStyle>
          <a:p>
            <a:r>
              <a:rPr lang="en-IN" sz="2000" dirty="0"/>
              <a:t>Model Statistics after removing Stop Words</a:t>
            </a:r>
            <a:endParaRPr lang="en-IN" dirty="0"/>
          </a:p>
        </p:txBody>
      </p:sp>
      <p:pic>
        <p:nvPicPr>
          <p:cNvPr id="3" name="Picture 2">
            <a:extLst>
              <a:ext uri="{FF2B5EF4-FFF2-40B4-BE49-F238E27FC236}">
                <a16:creationId xmlns:a16="http://schemas.microsoft.com/office/drawing/2014/main" id="{355D87CD-4AAA-4204-A9E7-3DF82A69DB8D}"/>
              </a:ext>
            </a:extLst>
          </p:cNvPr>
          <p:cNvPicPr>
            <a:picLocks noChangeAspect="1"/>
          </p:cNvPicPr>
          <p:nvPr/>
        </p:nvPicPr>
        <p:blipFill>
          <a:blip r:embed="rId2"/>
          <a:stretch>
            <a:fillRect/>
          </a:stretch>
        </p:blipFill>
        <p:spPr>
          <a:xfrm>
            <a:off x="683568" y="3037099"/>
            <a:ext cx="4210050" cy="2962275"/>
          </a:xfrm>
          <a:prstGeom prst="rect">
            <a:avLst/>
          </a:prstGeom>
        </p:spPr>
      </p:pic>
    </p:spTree>
    <p:extLst>
      <p:ext uri="{BB962C8B-B14F-4D97-AF65-F5344CB8AC3E}">
        <p14:creationId xmlns:p14="http://schemas.microsoft.com/office/powerpoint/2010/main" val="2173170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E83A3-755B-4F90-A0F7-75B17B60DC60}"/>
              </a:ext>
            </a:extLst>
          </p:cNvPr>
          <p:cNvSpPr>
            <a:spLocks noGrp="1"/>
          </p:cNvSpPr>
          <p:nvPr>
            <p:ph type="title"/>
          </p:nvPr>
        </p:nvSpPr>
        <p:spPr/>
        <p:txBody>
          <a:bodyPr/>
          <a:lstStyle/>
          <a:p>
            <a:r>
              <a:rPr lang="en-IN" dirty="0"/>
              <a:t>GitHub Link</a:t>
            </a:r>
          </a:p>
        </p:txBody>
      </p:sp>
      <p:sp>
        <p:nvSpPr>
          <p:cNvPr id="3" name="Content Placeholder 2">
            <a:extLst>
              <a:ext uri="{FF2B5EF4-FFF2-40B4-BE49-F238E27FC236}">
                <a16:creationId xmlns:a16="http://schemas.microsoft.com/office/drawing/2014/main" id="{7F356731-5736-4555-BB51-A81655C2603B}"/>
              </a:ext>
            </a:extLst>
          </p:cNvPr>
          <p:cNvSpPr>
            <a:spLocks noGrp="1"/>
          </p:cNvSpPr>
          <p:nvPr>
            <p:ph idx="1"/>
          </p:nvPr>
        </p:nvSpPr>
        <p:spPr/>
        <p:txBody>
          <a:bodyPr/>
          <a:lstStyle/>
          <a:p>
            <a:r>
              <a:rPr lang="en-IN" dirty="0"/>
              <a:t> The python code is available in the below link:</a:t>
            </a:r>
          </a:p>
          <a:p>
            <a:endParaRPr lang="en-IN" dirty="0"/>
          </a:p>
          <a:p>
            <a:pPr marL="34290" indent="0">
              <a:buNone/>
            </a:pPr>
            <a:r>
              <a:rPr lang="en-IN" dirty="0">
                <a:hlinkClick r:id="rId3"/>
              </a:rPr>
              <a:t>https://github.com/kgopal1982/Analytics/blob/master/TextAnalytics/ECommerceReviewAnalysis_Final.ipynb</a:t>
            </a:r>
            <a:endParaRPr lang="en-IN" dirty="0"/>
          </a:p>
          <a:p>
            <a:pPr marL="34290" indent="0">
              <a:buNone/>
            </a:pPr>
            <a:endParaRPr lang="en-IN" dirty="0"/>
          </a:p>
          <a:p>
            <a:r>
              <a:rPr lang="en-IN" dirty="0"/>
              <a:t>File is also attached below for reference:</a:t>
            </a:r>
          </a:p>
          <a:p>
            <a:endParaRPr lang="en-IN" dirty="0"/>
          </a:p>
          <a:p>
            <a:pPr marL="34290" indent="0">
              <a:buNone/>
            </a:pPr>
            <a:endParaRPr lang="en-IN" dirty="0"/>
          </a:p>
          <a:p>
            <a:pPr marL="34290" indent="0">
              <a:buNone/>
            </a:pPr>
            <a:endParaRPr lang="en-IN" dirty="0"/>
          </a:p>
        </p:txBody>
      </p:sp>
      <p:graphicFrame>
        <p:nvGraphicFramePr>
          <p:cNvPr id="5" name="Object 4">
            <a:extLst>
              <a:ext uri="{FF2B5EF4-FFF2-40B4-BE49-F238E27FC236}">
                <a16:creationId xmlns:a16="http://schemas.microsoft.com/office/drawing/2014/main" id="{5253B76D-96D1-43B9-A0AD-1660558A41CB}"/>
              </a:ext>
            </a:extLst>
          </p:cNvPr>
          <p:cNvGraphicFramePr>
            <a:graphicFrameLocks noChangeAspect="1"/>
          </p:cNvGraphicFramePr>
          <p:nvPr>
            <p:extLst>
              <p:ext uri="{D42A27DB-BD31-4B8C-83A1-F6EECF244321}">
                <p14:modId xmlns:p14="http://schemas.microsoft.com/office/powerpoint/2010/main" val="1977570981"/>
              </p:ext>
            </p:extLst>
          </p:nvPr>
        </p:nvGraphicFramePr>
        <p:xfrm>
          <a:off x="1691680" y="4725144"/>
          <a:ext cx="914400" cy="771525"/>
        </p:xfrm>
        <a:graphic>
          <a:graphicData uri="http://schemas.openxmlformats.org/presentationml/2006/ole">
            <mc:AlternateContent xmlns:mc="http://schemas.openxmlformats.org/markup-compatibility/2006">
              <mc:Choice xmlns:v="urn:schemas-microsoft-com:vml" Requires="v">
                <p:oleObj spid="_x0000_s1026" name="Packager Shell Object" showAsIcon="1" r:id="rId4" imgW="914400" imgH="771480" progId="Package">
                  <p:embed/>
                </p:oleObj>
              </mc:Choice>
              <mc:Fallback>
                <p:oleObj name="Packager Shell Object" showAsIcon="1" r:id="rId4" imgW="914400" imgH="771480" progId="Package">
                  <p:embed/>
                  <p:pic>
                    <p:nvPicPr>
                      <p:cNvPr id="0" name=""/>
                      <p:cNvPicPr/>
                      <p:nvPr/>
                    </p:nvPicPr>
                    <p:blipFill>
                      <a:blip r:embed="rId5"/>
                      <a:stretch>
                        <a:fillRect/>
                      </a:stretch>
                    </p:blipFill>
                    <p:spPr>
                      <a:xfrm>
                        <a:off x="1691680" y="4725144"/>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2466003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714612" y="2714620"/>
            <a:ext cx="3571900" cy="830997"/>
          </a:xfrm>
          <a:prstGeom prst="rect">
            <a:avLst/>
          </a:prstGeom>
          <a:noFill/>
        </p:spPr>
        <p:txBody>
          <a:bodyPr wrap="square" rtlCol="0">
            <a:spAutoFit/>
          </a:bodyPr>
          <a:lstStyle/>
          <a:p>
            <a:r>
              <a:rPr lang="en-IN" sz="4800" b="1" dirty="0"/>
              <a:t>THANK YOU</a:t>
            </a:r>
            <a:endParaRPr lang="en-US" sz="4800" b="1" dirty="0"/>
          </a:p>
        </p:txBody>
      </p:sp>
    </p:spTree>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TM03457444[[fn=Basis]]</Template>
  <TotalTime>22049</TotalTime>
  <Words>265</Words>
  <Application>Microsoft Office PowerPoint</Application>
  <PresentationFormat>On-screen Show (4:3)</PresentationFormat>
  <Paragraphs>59</Paragraphs>
  <Slides>9</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16" baseType="lpstr">
      <vt:lpstr>Arial</vt:lpstr>
      <vt:lpstr>Calibri</vt:lpstr>
      <vt:lpstr>Cambria</vt:lpstr>
      <vt:lpstr>Corbel</vt:lpstr>
      <vt:lpstr>Times New Roman</vt:lpstr>
      <vt:lpstr>Basis</vt:lpstr>
      <vt:lpstr>Package</vt:lpstr>
      <vt:lpstr>TEXT CLASSIFICATION USING NAÏVE BAYES </vt:lpstr>
      <vt:lpstr>About DataSet</vt:lpstr>
      <vt:lpstr>About DataSet(Contd.)</vt:lpstr>
      <vt:lpstr>Objective</vt:lpstr>
      <vt:lpstr>Data Pipeline</vt:lpstr>
      <vt:lpstr>Affine based Lexican Model</vt:lpstr>
      <vt:lpstr>Naïve Bayes Classifier</vt:lpstr>
      <vt:lpstr>GitHub Link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500</cp:revision>
  <dcterms:created xsi:type="dcterms:W3CDTF">2017-08-12T17:21:36Z</dcterms:created>
  <dcterms:modified xsi:type="dcterms:W3CDTF">2018-08-24T16:01:40Z</dcterms:modified>
</cp:coreProperties>
</file>

<file path=docProps/thumbnail.jpeg>
</file>